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60" r:id="rId4"/>
    <p:sldId id="266" r:id="rId5"/>
    <p:sldId id="267" r:id="rId6"/>
    <p:sldId id="268" r:id="rId7"/>
    <p:sldId id="269" r:id="rId8"/>
    <p:sldId id="270" r:id="rId9"/>
    <p:sldId id="284" r:id="rId10"/>
    <p:sldId id="271" r:id="rId11"/>
    <p:sldId id="272" r:id="rId12"/>
    <p:sldId id="285" r:id="rId13"/>
    <p:sldId id="286" r:id="rId14"/>
    <p:sldId id="273" r:id="rId15"/>
    <p:sldId id="274" r:id="rId16"/>
    <p:sldId id="258" r:id="rId17"/>
    <p:sldId id="25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9" d="100"/>
          <a:sy n="119" d="100"/>
        </p:scale>
        <p:origin x="2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50709F-3C2E-4A2F-83D6-90DB150D22C8}" type="datetimeFigureOut">
              <a:rPr lang="en-US" smtClean="0"/>
              <a:t>7/7/23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15F9F9-A8F0-4673-B2D1-54D0BD7CD36F}" type="slidenum">
              <a:rPr lang="en-US" smtClean="0"/>
              <a:t>‹#›</a:t>
            </a:fld>
            <a:endParaRPr lang="en-US"/>
          </a:p>
        </p:txBody>
      </p:sp>
    </p:spTree>
    <p:extLst>
      <p:ext uri="{BB962C8B-B14F-4D97-AF65-F5344CB8AC3E}">
        <p14:creationId xmlns:p14="http://schemas.microsoft.com/office/powerpoint/2010/main" val="481191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1F790-6134-B8D1-993A-E79D066E3A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425048-74F2-3AEF-A9B6-D6C35E300C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F91A34-00F5-A965-900A-32A00824D549}"/>
              </a:ext>
            </a:extLst>
          </p:cNvPr>
          <p:cNvSpPr>
            <a:spLocks noGrp="1"/>
          </p:cNvSpPr>
          <p:nvPr>
            <p:ph type="dt" sz="half" idx="10"/>
          </p:nvPr>
        </p:nvSpPr>
        <p:spPr/>
        <p:txBody>
          <a:bodyPr/>
          <a:lstStyle/>
          <a:p>
            <a:fld id="{658B7E77-9F80-46D4-8649-9C24A68DC7A5}" type="datetimeFigureOut">
              <a:rPr lang="en-US" smtClean="0"/>
              <a:t>7/7/23</a:t>
            </a:fld>
            <a:endParaRPr lang="en-US"/>
          </a:p>
        </p:txBody>
      </p:sp>
      <p:sp>
        <p:nvSpPr>
          <p:cNvPr id="5" name="Footer Placeholder 4">
            <a:extLst>
              <a:ext uri="{FF2B5EF4-FFF2-40B4-BE49-F238E27FC236}">
                <a16:creationId xmlns:a16="http://schemas.microsoft.com/office/drawing/2014/main" id="{A9C0361A-3EAA-8AF5-D004-AEC53BBBE7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FD4EB3-46AB-4D08-6352-5A0AF91D16F5}"/>
              </a:ext>
            </a:extLst>
          </p:cNvPr>
          <p:cNvSpPr>
            <a:spLocks noGrp="1"/>
          </p:cNvSpPr>
          <p:nvPr>
            <p:ph type="sldNum" sz="quarter" idx="12"/>
          </p:nvPr>
        </p:nvSpPr>
        <p:spPr/>
        <p:txBody>
          <a:bodyPr/>
          <a:lstStyle/>
          <a:p>
            <a:fld id="{951C207D-15B1-4B4F-8476-B478AC6606AA}" type="slidenum">
              <a:rPr lang="en-US" smtClean="0"/>
              <a:t>‹#›</a:t>
            </a:fld>
            <a:endParaRPr lang="en-US"/>
          </a:p>
        </p:txBody>
      </p:sp>
    </p:spTree>
    <p:extLst>
      <p:ext uri="{BB962C8B-B14F-4D97-AF65-F5344CB8AC3E}">
        <p14:creationId xmlns:p14="http://schemas.microsoft.com/office/powerpoint/2010/main" val="727394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E3FAA-545F-6301-D5A2-36B6F3CF50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E29085-F450-07E9-DE4A-922EA8A69C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704B3-DCC4-5137-52DC-B973A09C21C1}"/>
              </a:ext>
            </a:extLst>
          </p:cNvPr>
          <p:cNvSpPr>
            <a:spLocks noGrp="1"/>
          </p:cNvSpPr>
          <p:nvPr>
            <p:ph type="dt" sz="half" idx="10"/>
          </p:nvPr>
        </p:nvSpPr>
        <p:spPr/>
        <p:txBody>
          <a:bodyPr/>
          <a:lstStyle/>
          <a:p>
            <a:fld id="{658B7E77-9F80-46D4-8649-9C24A68DC7A5}" type="datetimeFigureOut">
              <a:rPr lang="en-US" smtClean="0"/>
              <a:t>7/7/23</a:t>
            </a:fld>
            <a:endParaRPr lang="en-US"/>
          </a:p>
        </p:txBody>
      </p:sp>
      <p:sp>
        <p:nvSpPr>
          <p:cNvPr id="5" name="Footer Placeholder 4">
            <a:extLst>
              <a:ext uri="{FF2B5EF4-FFF2-40B4-BE49-F238E27FC236}">
                <a16:creationId xmlns:a16="http://schemas.microsoft.com/office/drawing/2014/main" id="{0A899478-0410-0B0B-3D07-8F8F625F06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2DEC1C-4F0E-42D4-31AE-0EF9610A120B}"/>
              </a:ext>
            </a:extLst>
          </p:cNvPr>
          <p:cNvSpPr>
            <a:spLocks noGrp="1"/>
          </p:cNvSpPr>
          <p:nvPr>
            <p:ph type="sldNum" sz="quarter" idx="12"/>
          </p:nvPr>
        </p:nvSpPr>
        <p:spPr/>
        <p:txBody>
          <a:bodyPr/>
          <a:lstStyle/>
          <a:p>
            <a:fld id="{951C207D-15B1-4B4F-8476-B478AC6606AA}" type="slidenum">
              <a:rPr lang="en-US" smtClean="0"/>
              <a:t>‹#›</a:t>
            </a:fld>
            <a:endParaRPr lang="en-US"/>
          </a:p>
        </p:txBody>
      </p:sp>
    </p:spTree>
    <p:extLst>
      <p:ext uri="{BB962C8B-B14F-4D97-AF65-F5344CB8AC3E}">
        <p14:creationId xmlns:p14="http://schemas.microsoft.com/office/powerpoint/2010/main" val="1588058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BE6912-A755-88C2-7049-4FA002CEE0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7DFD92-A627-06AE-307A-1C80F345DA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0A552C-B9A6-3630-EACC-3501C0EDC526}"/>
              </a:ext>
            </a:extLst>
          </p:cNvPr>
          <p:cNvSpPr>
            <a:spLocks noGrp="1"/>
          </p:cNvSpPr>
          <p:nvPr>
            <p:ph type="dt" sz="half" idx="10"/>
          </p:nvPr>
        </p:nvSpPr>
        <p:spPr/>
        <p:txBody>
          <a:bodyPr/>
          <a:lstStyle/>
          <a:p>
            <a:fld id="{658B7E77-9F80-46D4-8649-9C24A68DC7A5}" type="datetimeFigureOut">
              <a:rPr lang="en-US" smtClean="0"/>
              <a:t>7/7/23</a:t>
            </a:fld>
            <a:endParaRPr lang="en-US"/>
          </a:p>
        </p:txBody>
      </p:sp>
      <p:sp>
        <p:nvSpPr>
          <p:cNvPr id="5" name="Footer Placeholder 4">
            <a:extLst>
              <a:ext uri="{FF2B5EF4-FFF2-40B4-BE49-F238E27FC236}">
                <a16:creationId xmlns:a16="http://schemas.microsoft.com/office/drawing/2014/main" id="{2547ED05-97F7-9BB8-F41E-BE60C9FBC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04E2E2-C69B-6B89-B9E7-F08140355C56}"/>
              </a:ext>
            </a:extLst>
          </p:cNvPr>
          <p:cNvSpPr>
            <a:spLocks noGrp="1"/>
          </p:cNvSpPr>
          <p:nvPr>
            <p:ph type="sldNum" sz="quarter" idx="12"/>
          </p:nvPr>
        </p:nvSpPr>
        <p:spPr/>
        <p:txBody>
          <a:bodyPr/>
          <a:lstStyle/>
          <a:p>
            <a:fld id="{951C207D-15B1-4B4F-8476-B478AC6606AA}" type="slidenum">
              <a:rPr lang="en-US" smtClean="0"/>
              <a:t>‹#›</a:t>
            </a:fld>
            <a:endParaRPr lang="en-US"/>
          </a:p>
        </p:txBody>
      </p:sp>
    </p:spTree>
    <p:extLst>
      <p:ext uri="{BB962C8B-B14F-4D97-AF65-F5344CB8AC3E}">
        <p14:creationId xmlns:p14="http://schemas.microsoft.com/office/powerpoint/2010/main" val="2389317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83DB8-21FA-0355-3DBB-2A371024F9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2942AE-7F1E-D177-C2DB-884E982AB8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69EFE-3C8E-0422-4EC6-801ECE277EF8}"/>
              </a:ext>
            </a:extLst>
          </p:cNvPr>
          <p:cNvSpPr>
            <a:spLocks noGrp="1"/>
          </p:cNvSpPr>
          <p:nvPr>
            <p:ph type="dt" sz="half" idx="10"/>
          </p:nvPr>
        </p:nvSpPr>
        <p:spPr/>
        <p:txBody>
          <a:bodyPr/>
          <a:lstStyle/>
          <a:p>
            <a:fld id="{658B7E77-9F80-46D4-8649-9C24A68DC7A5}" type="datetimeFigureOut">
              <a:rPr lang="en-US" smtClean="0"/>
              <a:t>7/7/23</a:t>
            </a:fld>
            <a:endParaRPr lang="en-US"/>
          </a:p>
        </p:txBody>
      </p:sp>
      <p:sp>
        <p:nvSpPr>
          <p:cNvPr id="5" name="Footer Placeholder 4">
            <a:extLst>
              <a:ext uri="{FF2B5EF4-FFF2-40B4-BE49-F238E27FC236}">
                <a16:creationId xmlns:a16="http://schemas.microsoft.com/office/drawing/2014/main" id="{157A2526-9000-68A3-18F3-B04C0497D3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A5B670-0C83-DFEB-C7D4-3EFA21B69ACF}"/>
              </a:ext>
            </a:extLst>
          </p:cNvPr>
          <p:cNvSpPr>
            <a:spLocks noGrp="1"/>
          </p:cNvSpPr>
          <p:nvPr>
            <p:ph type="sldNum" sz="quarter" idx="12"/>
          </p:nvPr>
        </p:nvSpPr>
        <p:spPr/>
        <p:txBody>
          <a:bodyPr/>
          <a:lstStyle/>
          <a:p>
            <a:fld id="{951C207D-15B1-4B4F-8476-B478AC6606AA}" type="slidenum">
              <a:rPr lang="en-US" smtClean="0"/>
              <a:t>‹#›</a:t>
            </a:fld>
            <a:endParaRPr lang="en-US"/>
          </a:p>
        </p:txBody>
      </p:sp>
    </p:spTree>
    <p:extLst>
      <p:ext uri="{BB962C8B-B14F-4D97-AF65-F5344CB8AC3E}">
        <p14:creationId xmlns:p14="http://schemas.microsoft.com/office/powerpoint/2010/main" val="4258338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073D-BCD3-EC31-9459-1EBB3BC269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DE8DB8-D408-416A-6D77-C27E7D51D0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F4102B-11D2-2142-18BF-32F91F162849}"/>
              </a:ext>
            </a:extLst>
          </p:cNvPr>
          <p:cNvSpPr>
            <a:spLocks noGrp="1"/>
          </p:cNvSpPr>
          <p:nvPr>
            <p:ph type="dt" sz="half" idx="10"/>
          </p:nvPr>
        </p:nvSpPr>
        <p:spPr/>
        <p:txBody>
          <a:bodyPr/>
          <a:lstStyle/>
          <a:p>
            <a:fld id="{658B7E77-9F80-46D4-8649-9C24A68DC7A5}" type="datetimeFigureOut">
              <a:rPr lang="en-US" smtClean="0"/>
              <a:t>7/7/23</a:t>
            </a:fld>
            <a:endParaRPr lang="en-US"/>
          </a:p>
        </p:txBody>
      </p:sp>
      <p:sp>
        <p:nvSpPr>
          <p:cNvPr id="5" name="Footer Placeholder 4">
            <a:extLst>
              <a:ext uri="{FF2B5EF4-FFF2-40B4-BE49-F238E27FC236}">
                <a16:creationId xmlns:a16="http://schemas.microsoft.com/office/drawing/2014/main" id="{C2E5BAF8-EAAA-7105-2B05-4532B71F2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BFE23-9983-A447-D2AD-41AE686D3F99}"/>
              </a:ext>
            </a:extLst>
          </p:cNvPr>
          <p:cNvSpPr>
            <a:spLocks noGrp="1"/>
          </p:cNvSpPr>
          <p:nvPr>
            <p:ph type="sldNum" sz="quarter" idx="12"/>
          </p:nvPr>
        </p:nvSpPr>
        <p:spPr/>
        <p:txBody>
          <a:bodyPr/>
          <a:lstStyle/>
          <a:p>
            <a:fld id="{951C207D-15B1-4B4F-8476-B478AC6606AA}" type="slidenum">
              <a:rPr lang="en-US" smtClean="0"/>
              <a:t>‹#›</a:t>
            </a:fld>
            <a:endParaRPr lang="en-US"/>
          </a:p>
        </p:txBody>
      </p:sp>
    </p:spTree>
    <p:extLst>
      <p:ext uri="{BB962C8B-B14F-4D97-AF65-F5344CB8AC3E}">
        <p14:creationId xmlns:p14="http://schemas.microsoft.com/office/powerpoint/2010/main" val="510396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888BC-564B-99CF-2076-7FDB4AAC62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0A1CCE-4FA0-DB74-391A-D540302088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66259A-28A7-708E-87BD-6448923E3F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4A0134-C294-8CAE-2D7C-608EA8037320}"/>
              </a:ext>
            </a:extLst>
          </p:cNvPr>
          <p:cNvSpPr>
            <a:spLocks noGrp="1"/>
          </p:cNvSpPr>
          <p:nvPr>
            <p:ph type="dt" sz="half" idx="10"/>
          </p:nvPr>
        </p:nvSpPr>
        <p:spPr/>
        <p:txBody>
          <a:bodyPr/>
          <a:lstStyle/>
          <a:p>
            <a:fld id="{658B7E77-9F80-46D4-8649-9C24A68DC7A5}" type="datetimeFigureOut">
              <a:rPr lang="en-US" smtClean="0"/>
              <a:t>7/7/23</a:t>
            </a:fld>
            <a:endParaRPr lang="en-US"/>
          </a:p>
        </p:txBody>
      </p:sp>
      <p:sp>
        <p:nvSpPr>
          <p:cNvPr id="6" name="Footer Placeholder 5">
            <a:extLst>
              <a:ext uri="{FF2B5EF4-FFF2-40B4-BE49-F238E27FC236}">
                <a16:creationId xmlns:a16="http://schemas.microsoft.com/office/drawing/2014/main" id="{3B47F92F-13AA-10C7-3810-4666985CA5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A5EA44-59CC-2513-E0F2-502FA535EA4A}"/>
              </a:ext>
            </a:extLst>
          </p:cNvPr>
          <p:cNvSpPr>
            <a:spLocks noGrp="1"/>
          </p:cNvSpPr>
          <p:nvPr>
            <p:ph type="sldNum" sz="quarter" idx="12"/>
          </p:nvPr>
        </p:nvSpPr>
        <p:spPr/>
        <p:txBody>
          <a:bodyPr/>
          <a:lstStyle/>
          <a:p>
            <a:fld id="{951C207D-15B1-4B4F-8476-B478AC6606AA}" type="slidenum">
              <a:rPr lang="en-US" smtClean="0"/>
              <a:t>‹#›</a:t>
            </a:fld>
            <a:endParaRPr lang="en-US"/>
          </a:p>
        </p:txBody>
      </p:sp>
    </p:spTree>
    <p:extLst>
      <p:ext uri="{BB962C8B-B14F-4D97-AF65-F5344CB8AC3E}">
        <p14:creationId xmlns:p14="http://schemas.microsoft.com/office/powerpoint/2010/main" val="2096306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33765-08F4-B2F2-FEAB-0BFBC16E21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457721-1771-A7FF-AD54-5D7FD62E82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FB0472-C435-D32B-640F-AC444B9872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C84AF0-1FA5-69B4-EFA1-CA3AD95DD3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5703F1-7071-EB4E-FBB5-D248882795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F1BD92-29D2-3EFA-B0A1-0C28178DA731}"/>
              </a:ext>
            </a:extLst>
          </p:cNvPr>
          <p:cNvSpPr>
            <a:spLocks noGrp="1"/>
          </p:cNvSpPr>
          <p:nvPr>
            <p:ph type="dt" sz="half" idx="10"/>
          </p:nvPr>
        </p:nvSpPr>
        <p:spPr/>
        <p:txBody>
          <a:bodyPr/>
          <a:lstStyle/>
          <a:p>
            <a:fld id="{658B7E77-9F80-46D4-8649-9C24A68DC7A5}" type="datetimeFigureOut">
              <a:rPr lang="en-US" smtClean="0"/>
              <a:t>7/7/23</a:t>
            </a:fld>
            <a:endParaRPr lang="en-US"/>
          </a:p>
        </p:txBody>
      </p:sp>
      <p:sp>
        <p:nvSpPr>
          <p:cNvPr id="8" name="Footer Placeholder 7">
            <a:extLst>
              <a:ext uri="{FF2B5EF4-FFF2-40B4-BE49-F238E27FC236}">
                <a16:creationId xmlns:a16="http://schemas.microsoft.com/office/drawing/2014/main" id="{699806D0-4A95-A676-13A0-9A934B3E28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5A96EC-3122-00CA-8EF8-93814E020FFB}"/>
              </a:ext>
            </a:extLst>
          </p:cNvPr>
          <p:cNvSpPr>
            <a:spLocks noGrp="1"/>
          </p:cNvSpPr>
          <p:nvPr>
            <p:ph type="sldNum" sz="quarter" idx="12"/>
          </p:nvPr>
        </p:nvSpPr>
        <p:spPr/>
        <p:txBody>
          <a:bodyPr/>
          <a:lstStyle/>
          <a:p>
            <a:fld id="{951C207D-15B1-4B4F-8476-B478AC6606AA}" type="slidenum">
              <a:rPr lang="en-US" smtClean="0"/>
              <a:t>‹#›</a:t>
            </a:fld>
            <a:endParaRPr lang="en-US"/>
          </a:p>
        </p:txBody>
      </p:sp>
    </p:spTree>
    <p:extLst>
      <p:ext uri="{BB962C8B-B14F-4D97-AF65-F5344CB8AC3E}">
        <p14:creationId xmlns:p14="http://schemas.microsoft.com/office/powerpoint/2010/main" val="2096840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BA4D8-9A56-FB44-E78E-2A52D8C30C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BD9BCC-BDE3-9A7C-3E42-AE9CE9CA935E}"/>
              </a:ext>
            </a:extLst>
          </p:cNvPr>
          <p:cNvSpPr>
            <a:spLocks noGrp="1"/>
          </p:cNvSpPr>
          <p:nvPr>
            <p:ph type="dt" sz="half" idx="10"/>
          </p:nvPr>
        </p:nvSpPr>
        <p:spPr/>
        <p:txBody>
          <a:bodyPr/>
          <a:lstStyle/>
          <a:p>
            <a:fld id="{658B7E77-9F80-46D4-8649-9C24A68DC7A5}" type="datetimeFigureOut">
              <a:rPr lang="en-US" smtClean="0"/>
              <a:t>7/7/23</a:t>
            </a:fld>
            <a:endParaRPr lang="en-US"/>
          </a:p>
        </p:txBody>
      </p:sp>
      <p:sp>
        <p:nvSpPr>
          <p:cNvPr id="4" name="Footer Placeholder 3">
            <a:extLst>
              <a:ext uri="{FF2B5EF4-FFF2-40B4-BE49-F238E27FC236}">
                <a16:creationId xmlns:a16="http://schemas.microsoft.com/office/drawing/2014/main" id="{2144D4B8-157A-3D38-2A47-612021E9AA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E6B234-FD95-4496-761B-75394C82C185}"/>
              </a:ext>
            </a:extLst>
          </p:cNvPr>
          <p:cNvSpPr>
            <a:spLocks noGrp="1"/>
          </p:cNvSpPr>
          <p:nvPr>
            <p:ph type="sldNum" sz="quarter" idx="12"/>
          </p:nvPr>
        </p:nvSpPr>
        <p:spPr/>
        <p:txBody>
          <a:bodyPr/>
          <a:lstStyle/>
          <a:p>
            <a:fld id="{951C207D-15B1-4B4F-8476-B478AC6606AA}" type="slidenum">
              <a:rPr lang="en-US" smtClean="0"/>
              <a:t>‹#›</a:t>
            </a:fld>
            <a:endParaRPr lang="en-US"/>
          </a:p>
        </p:txBody>
      </p:sp>
    </p:spTree>
    <p:extLst>
      <p:ext uri="{BB962C8B-B14F-4D97-AF65-F5344CB8AC3E}">
        <p14:creationId xmlns:p14="http://schemas.microsoft.com/office/powerpoint/2010/main" val="4164058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C4719E-DCC1-BE78-B00F-9117B97F473F}"/>
              </a:ext>
            </a:extLst>
          </p:cNvPr>
          <p:cNvSpPr>
            <a:spLocks noGrp="1"/>
          </p:cNvSpPr>
          <p:nvPr>
            <p:ph type="dt" sz="half" idx="10"/>
          </p:nvPr>
        </p:nvSpPr>
        <p:spPr/>
        <p:txBody>
          <a:bodyPr/>
          <a:lstStyle/>
          <a:p>
            <a:fld id="{658B7E77-9F80-46D4-8649-9C24A68DC7A5}" type="datetimeFigureOut">
              <a:rPr lang="en-US" smtClean="0"/>
              <a:t>7/7/23</a:t>
            </a:fld>
            <a:endParaRPr lang="en-US"/>
          </a:p>
        </p:txBody>
      </p:sp>
      <p:sp>
        <p:nvSpPr>
          <p:cNvPr id="3" name="Footer Placeholder 2">
            <a:extLst>
              <a:ext uri="{FF2B5EF4-FFF2-40B4-BE49-F238E27FC236}">
                <a16:creationId xmlns:a16="http://schemas.microsoft.com/office/drawing/2014/main" id="{3A8B2464-AB33-CB61-4474-C5178C6C3B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48AC32-F7E2-38FD-683B-3C8E4FAE41F0}"/>
              </a:ext>
            </a:extLst>
          </p:cNvPr>
          <p:cNvSpPr>
            <a:spLocks noGrp="1"/>
          </p:cNvSpPr>
          <p:nvPr>
            <p:ph type="sldNum" sz="quarter" idx="12"/>
          </p:nvPr>
        </p:nvSpPr>
        <p:spPr/>
        <p:txBody>
          <a:bodyPr/>
          <a:lstStyle/>
          <a:p>
            <a:fld id="{951C207D-15B1-4B4F-8476-B478AC6606AA}" type="slidenum">
              <a:rPr lang="en-US" smtClean="0"/>
              <a:t>‹#›</a:t>
            </a:fld>
            <a:endParaRPr lang="en-US"/>
          </a:p>
        </p:txBody>
      </p:sp>
    </p:spTree>
    <p:extLst>
      <p:ext uri="{BB962C8B-B14F-4D97-AF65-F5344CB8AC3E}">
        <p14:creationId xmlns:p14="http://schemas.microsoft.com/office/powerpoint/2010/main" val="424521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144C9-79A6-3B3C-B787-7082E4ABE7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37905C-B2EB-564B-26FE-DA74DA27C9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73DD1D-CCE0-A38D-9E47-38BC739D5A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30670D-2B38-1315-0F36-C9B3B5539C7C}"/>
              </a:ext>
            </a:extLst>
          </p:cNvPr>
          <p:cNvSpPr>
            <a:spLocks noGrp="1"/>
          </p:cNvSpPr>
          <p:nvPr>
            <p:ph type="dt" sz="half" idx="10"/>
          </p:nvPr>
        </p:nvSpPr>
        <p:spPr/>
        <p:txBody>
          <a:bodyPr/>
          <a:lstStyle/>
          <a:p>
            <a:fld id="{658B7E77-9F80-46D4-8649-9C24A68DC7A5}" type="datetimeFigureOut">
              <a:rPr lang="en-US" smtClean="0"/>
              <a:t>7/7/23</a:t>
            </a:fld>
            <a:endParaRPr lang="en-US"/>
          </a:p>
        </p:txBody>
      </p:sp>
      <p:sp>
        <p:nvSpPr>
          <p:cNvPr id="6" name="Footer Placeholder 5">
            <a:extLst>
              <a:ext uri="{FF2B5EF4-FFF2-40B4-BE49-F238E27FC236}">
                <a16:creationId xmlns:a16="http://schemas.microsoft.com/office/drawing/2014/main" id="{A70C082C-53A6-1A83-2D80-31743DB9F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76521E-5219-8425-291E-23974438CCDB}"/>
              </a:ext>
            </a:extLst>
          </p:cNvPr>
          <p:cNvSpPr>
            <a:spLocks noGrp="1"/>
          </p:cNvSpPr>
          <p:nvPr>
            <p:ph type="sldNum" sz="quarter" idx="12"/>
          </p:nvPr>
        </p:nvSpPr>
        <p:spPr/>
        <p:txBody>
          <a:bodyPr/>
          <a:lstStyle/>
          <a:p>
            <a:fld id="{951C207D-15B1-4B4F-8476-B478AC6606AA}" type="slidenum">
              <a:rPr lang="en-US" smtClean="0"/>
              <a:t>‹#›</a:t>
            </a:fld>
            <a:endParaRPr lang="en-US"/>
          </a:p>
        </p:txBody>
      </p:sp>
    </p:spTree>
    <p:extLst>
      <p:ext uri="{BB962C8B-B14F-4D97-AF65-F5344CB8AC3E}">
        <p14:creationId xmlns:p14="http://schemas.microsoft.com/office/powerpoint/2010/main" val="2523576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40F40-B10F-3997-A812-13E3E465E2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2DE8A7-E9FF-5519-345D-25EC5DE20A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F68E19-3F79-F5A5-C86D-0D1CDE7762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D6CF-B8C5-3224-6360-689BC203A309}"/>
              </a:ext>
            </a:extLst>
          </p:cNvPr>
          <p:cNvSpPr>
            <a:spLocks noGrp="1"/>
          </p:cNvSpPr>
          <p:nvPr>
            <p:ph type="dt" sz="half" idx="10"/>
          </p:nvPr>
        </p:nvSpPr>
        <p:spPr/>
        <p:txBody>
          <a:bodyPr/>
          <a:lstStyle/>
          <a:p>
            <a:fld id="{658B7E77-9F80-46D4-8649-9C24A68DC7A5}" type="datetimeFigureOut">
              <a:rPr lang="en-US" smtClean="0"/>
              <a:t>7/7/23</a:t>
            </a:fld>
            <a:endParaRPr lang="en-US"/>
          </a:p>
        </p:txBody>
      </p:sp>
      <p:sp>
        <p:nvSpPr>
          <p:cNvPr id="6" name="Footer Placeholder 5">
            <a:extLst>
              <a:ext uri="{FF2B5EF4-FFF2-40B4-BE49-F238E27FC236}">
                <a16:creationId xmlns:a16="http://schemas.microsoft.com/office/drawing/2014/main" id="{7835E70D-EFE3-0C36-6DC4-4CA25868D0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D3FCD7-9A81-A7CC-EC12-0053565C9D2A}"/>
              </a:ext>
            </a:extLst>
          </p:cNvPr>
          <p:cNvSpPr>
            <a:spLocks noGrp="1"/>
          </p:cNvSpPr>
          <p:nvPr>
            <p:ph type="sldNum" sz="quarter" idx="12"/>
          </p:nvPr>
        </p:nvSpPr>
        <p:spPr/>
        <p:txBody>
          <a:bodyPr/>
          <a:lstStyle/>
          <a:p>
            <a:fld id="{951C207D-15B1-4B4F-8476-B478AC6606AA}" type="slidenum">
              <a:rPr lang="en-US" smtClean="0"/>
              <a:t>‹#›</a:t>
            </a:fld>
            <a:endParaRPr lang="en-US"/>
          </a:p>
        </p:txBody>
      </p:sp>
    </p:spTree>
    <p:extLst>
      <p:ext uri="{BB962C8B-B14F-4D97-AF65-F5344CB8AC3E}">
        <p14:creationId xmlns:p14="http://schemas.microsoft.com/office/powerpoint/2010/main" val="1910505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B51C39-F4ED-40DE-92F1-6C6E8A059F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47B73F-634A-8786-7A09-4B3DBC1C63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DEB815-8F20-64F2-C9CE-2B09FA138F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8B7E77-9F80-46D4-8649-9C24A68DC7A5}" type="datetimeFigureOut">
              <a:rPr lang="en-US" smtClean="0"/>
              <a:t>7/7/23</a:t>
            </a:fld>
            <a:endParaRPr lang="en-US"/>
          </a:p>
        </p:txBody>
      </p:sp>
      <p:sp>
        <p:nvSpPr>
          <p:cNvPr id="5" name="Footer Placeholder 4">
            <a:extLst>
              <a:ext uri="{FF2B5EF4-FFF2-40B4-BE49-F238E27FC236}">
                <a16:creationId xmlns:a16="http://schemas.microsoft.com/office/drawing/2014/main" id="{6A2F2824-66C3-AF0D-F8C1-291A0F331E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335ECB-E72D-E87A-CBC0-822AC403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1C207D-15B1-4B4F-8476-B478AC6606AA}" type="slidenum">
              <a:rPr lang="en-US" smtClean="0"/>
              <a:t>‹#›</a:t>
            </a:fld>
            <a:endParaRPr lang="en-US"/>
          </a:p>
        </p:txBody>
      </p:sp>
    </p:spTree>
    <p:extLst>
      <p:ext uri="{BB962C8B-B14F-4D97-AF65-F5344CB8AC3E}">
        <p14:creationId xmlns:p14="http://schemas.microsoft.com/office/powerpoint/2010/main" val="1506497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https://uc-r.github.io/assumptions_normality" TargetMode="External"/><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EC27B157-676A-76A7-7479-B1F06295C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8136FF85-D6CB-8A42-6CB0-DEE4A9D26458}"/>
              </a:ext>
            </a:extLst>
          </p:cNvPr>
          <p:cNvPicPr>
            <a:picLocks noChangeAspect="1"/>
          </p:cNvPicPr>
          <p:nvPr/>
        </p:nvPicPr>
        <p:blipFill rotWithShape="1">
          <a:blip r:embed="rId2"/>
          <a:srcRect l="22950" r="30090" b="-1"/>
          <a:stretch/>
        </p:blipFill>
        <p:spPr>
          <a:xfrm>
            <a:off x="20" y="10"/>
            <a:ext cx="4992985" cy="6857990"/>
          </a:xfrm>
          <a:prstGeom prst="rect">
            <a:avLst/>
          </a:prstGeom>
        </p:spPr>
      </p:pic>
      <p:sp>
        <p:nvSpPr>
          <p:cNvPr id="7" name="Title 1">
            <a:extLst>
              <a:ext uri="{FF2B5EF4-FFF2-40B4-BE49-F238E27FC236}">
                <a16:creationId xmlns:a16="http://schemas.microsoft.com/office/drawing/2014/main" id="{D0CA38CE-4084-EBE5-8D5F-086FF4B2B529}"/>
              </a:ext>
            </a:extLst>
          </p:cNvPr>
          <p:cNvSpPr txBox="1">
            <a:spLocks/>
          </p:cNvSpPr>
          <p:nvPr/>
        </p:nvSpPr>
        <p:spPr>
          <a:xfrm>
            <a:off x="356862" y="4569657"/>
            <a:ext cx="5351843" cy="1621893"/>
          </a:xfrm>
          <a:prstGeom prst="rect">
            <a:avLst/>
          </a:prstGeom>
        </p:spPr>
        <p:txBody>
          <a:bodyPr vert="horz" lIns="91440" tIns="45720" rIns="91440" bIns="45720" rtlCol="0">
            <a:normAutofit/>
          </a:bodyPr>
          <a:lstStyle>
            <a:lvl1pPr algn="ctr" defTabSz="914400" rtl="0" eaLnBrk="1" latinLnBrk="0" hangingPunct="1">
              <a:lnSpc>
                <a:spcPct val="90000"/>
              </a:lnSpc>
              <a:spcBef>
                <a:spcPct val="0"/>
              </a:spcBef>
              <a:buNone/>
              <a:defRPr sz="6600" i="1" kern="1200" cap="all" baseline="0">
                <a:solidFill>
                  <a:schemeClr val="tx2"/>
                </a:solidFill>
                <a:latin typeface="+mj-lt"/>
                <a:ea typeface="+mj-ea"/>
                <a:cs typeface="+mj-cs"/>
              </a:defRPr>
            </a:lvl1pPr>
          </a:lstStyle>
          <a:p>
            <a:pPr algn="l">
              <a:spcAft>
                <a:spcPts val="600"/>
              </a:spcAft>
            </a:pPr>
            <a:r>
              <a:rPr lang="en-US" sz="2000" cap="none" dirty="0">
                <a:solidFill>
                  <a:schemeClr val="tx1"/>
                </a:solidFill>
                <a:latin typeface="+mn-lt"/>
                <a:ea typeface="+mn-ea"/>
                <a:cs typeface="+mn-cs"/>
              </a:rPr>
              <a:t>Instructor</a:t>
            </a:r>
          </a:p>
          <a:p>
            <a:pPr indent="-228600" algn="l">
              <a:spcAft>
                <a:spcPts val="600"/>
              </a:spcAft>
              <a:buFont typeface="Arial" panose="020B0604020202020204" pitchFamily="34" charset="0"/>
              <a:buChar char="•"/>
            </a:pPr>
            <a:r>
              <a:rPr lang="en-US" sz="2000" cap="none" dirty="0">
                <a:solidFill>
                  <a:schemeClr val="tx1"/>
                </a:solidFill>
                <a:latin typeface="+mn-lt"/>
                <a:ea typeface="+mn-ea"/>
                <a:cs typeface="+mn-cs"/>
              </a:rPr>
              <a:t>Dr. Valentín Pérez Hernández</a:t>
            </a:r>
          </a:p>
          <a:p>
            <a:pPr indent="-228600" algn="l">
              <a:spcAft>
                <a:spcPts val="600"/>
              </a:spcAft>
              <a:buFont typeface="Arial" panose="020B0604020202020204" pitchFamily="34" charset="0"/>
              <a:buChar char="•"/>
            </a:pPr>
            <a:r>
              <a:rPr lang="en-US" sz="2000" cap="none" dirty="0">
                <a:solidFill>
                  <a:schemeClr val="tx1"/>
                </a:solidFill>
                <a:latin typeface="+mn-lt"/>
                <a:ea typeface="+mn-ea"/>
                <a:cs typeface="+mn-cs"/>
              </a:rPr>
              <a:t>Dr. Mario Hernández Guzmán</a:t>
            </a:r>
            <a:endParaRPr lang="en-US" sz="2000" dirty="0">
              <a:solidFill>
                <a:schemeClr val="tx1"/>
              </a:solidFill>
              <a:latin typeface="+mn-lt"/>
              <a:ea typeface="+mn-ea"/>
              <a:cs typeface="+mn-cs"/>
            </a:endParaRPr>
          </a:p>
        </p:txBody>
      </p:sp>
      <p:pic>
        <p:nvPicPr>
          <p:cNvPr id="8" name="Picture 7" descr="A picture containing font, graphics, text, logo&#10;&#10;Description automatically generated">
            <a:extLst>
              <a:ext uri="{FF2B5EF4-FFF2-40B4-BE49-F238E27FC236}">
                <a16:creationId xmlns:a16="http://schemas.microsoft.com/office/drawing/2014/main" id="{68A97848-A428-A784-7CF1-E5DDEE6A69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512" y="2718636"/>
            <a:ext cx="1973878" cy="690857"/>
          </a:xfrm>
          <a:prstGeom prst="rect">
            <a:avLst/>
          </a:prstGeom>
        </p:spPr>
      </p:pic>
      <p:pic>
        <p:nvPicPr>
          <p:cNvPr id="9" name="Picture 8" descr="Logo, company name&#10;&#10;Description automatically generated">
            <a:extLst>
              <a:ext uri="{FF2B5EF4-FFF2-40B4-BE49-F238E27FC236}">
                <a16:creationId xmlns:a16="http://schemas.microsoft.com/office/drawing/2014/main" id="{F5C0DA16-5FE6-1C9A-A168-595AAF736B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1609" y="145284"/>
            <a:ext cx="1867691" cy="925063"/>
          </a:xfrm>
          <a:prstGeom prst="rect">
            <a:avLst/>
          </a:prstGeom>
        </p:spPr>
      </p:pic>
      <p:pic>
        <p:nvPicPr>
          <p:cNvPr id="10" name="Picture 9" descr="Logo&#10;&#10;Description automatically generated">
            <a:extLst>
              <a:ext uri="{FF2B5EF4-FFF2-40B4-BE49-F238E27FC236}">
                <a16:creationId xmlns:a16="http://schemas.microsoft.com/office/drawing/2014/main" id="{E44C2A19-491B-8FC3-9778-D9B049F740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6512" y="175739"/>
            <a:ext cx="1973878" cy="602032"/>
          </a:xfrm>
          <a:prstGeom prst="rect">
            <a:avLst/>
          </a:prstGeom>
        </p:spPr>
      </p:pic>
      <p:pic>
        <p:nvPicPr>
          <p:cNvPr id="11" name="Picture 10" descr="A blue and grey logo&#10;&#10;Description automatically generated with low confidence">
            <a:extLst>
              <a:ext uri="{FF2B5EF4-FFF2-40B4-BE49-F238E27FC236}">
                <a16:creationId xmlns:a16="http://schemas.microsoft.com/office/drawing/2014/main" id="{ECF10ADE-F231-3D6D-F325-0763F9438C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78970" y="23857"/>
            <a:ext cx="1646492" cy="1276031"/>
          </a:xfrm>
          <a:prstGeom prst="rect">
            <a:avLst/>
          </a:prstGeom>
        </p:spPr>
      </p:pic>
      <p:sp>
        <p:nvSpPr>
          <p:cNvPr id="12" name="TextBox 11">
            <a:extLst>
              <a:ext uri="{FF2B5EF4-FFF2-40B4-BE49-F238E27FC236}">
                <a16:creationId xmlns:a16="http://schemas.microsoft.com/office/drawing/2014/main" id="{2DF340C1-DF77-C4E7-A0AB-451855E39CEC}"/>
              </a:ext>
            </a:extLst>
          </p:cNvPr>
          <p:cNvSpPr txBox="1"/>
          <p:nvPr/>
        </p:nvSpPr>
        <p:spPr>
          <a:xfrm>
            <a:off x="5151727" y="2599776"/>
            <a:ext cx="6934191" cy="1464312"/>
          </a:xfrm>
          <a:prstGeom prst="rect">
            <a:avLst/>
          </a:prstGeom>
          <a:noFill/>
        </p:spPr>
        <p:txBody>
          <a:bodyPr wrap="square">
            <a:spAutoFit/>
          </a:bodyPr>
          <a:lstStyle/>
          <a:p>
            <a:pPr marR="0" lvl="0" algn="ctr">
              <a:lnSpc>
                <a:spcPct val="200000"/>
              </a:lnSpc>
              <a:spcBef>
                <a:spcPts val="0"/>
              </a:spcBef>
              <a:spcAft>
                <a:spcPts val="0"/>
              </a:spcAft>
            </a:pPr>
            <a:r>
              <a:rPr lang="es-ES" sz="2400" b="1" kern="100" dirty="0">
                <a:effectLst/>
                <a:latin typeface="Times New Roman" panose="02020603050405020304" pitchFamily="18" charset="0"/>
                <a:ea typeface="Calibri" panose="020F0502020204030204" pitchFamily="34" charset="0"/>
                <a:cs typeface="Times New Roman" panose="02020603050405020304" pitchFamily="18" charset="0"/>
              </a:rPr>
              <a:t>Análisis estadísticos básicos: ANOVA, Tukey, Kruskal-Wallis</a:t>
            </a:r>
            <a:r>
              <a:rPr lang="es-ES" sz="2400" b="1" kern="100" dirty="0">
                <a:latin typeface="Times New Roman" panose="02020603050405020304" pitchFamily="18" charset="0"/>
                <a:ea typeface="Calibri" panose="020F0502020204030204" pitchFamily="34" charset="0"/>
                <a:cs typeface="Times New Roman" panose="02020603050405020304" pitchFamily="18" charset="0"/>
              </a:rPr>
              <a:t> y</a:t>
            </a:r>
            <a:r>
              <a:rPr lang="es-ES"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s-ES" sz="2400" b="1" kern="100" dirty="0">
                <a:latin typeface="Times New Roman" panose="02020603050405020304" pitchFamily="18" charset="0"/>
                <a:ea typeface="Calibri" panose="020F0502020204030204" pitchFamily="34" charset="0"/>
                <a:cs typeface="Times New Roman" panose="02020603050405020304" pitchFamily="18" charset="0"/>
              </a:rPr>
              <a:t>D</a:t>
            </a:r>
            <a:r>
              <a:rPr lang="es-ES" sz="2400" b="1" kern="100" dirty="0">
                <a:effectLst/>
                <a:latin typeface="Times New Roman" panose="02020603050405020304" pitchFamily="18" charset="0"/>
                <a:ea typeface="Calibri" panose="020F0502020204030204" pitchFamily="34" charset="0"/>
                <a:cs typeface="Times New Roman" panose="02020603050405020304" pitchFamily="18" charset="0"/>
              </a:rPr>
              <a:t>unn test</a:t>
            </a:r>
            <a:endParaRPr lang="en-US" sz="2400" b="1"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3D2ADF39-ECD3-DB4E-406E-87B998F74EF4}"/>
              </a:ext>
            </a:extLst>
          </p:cNvPr>
          <p:cNvSpPr txBox="1"/>
          <p:nvPr/>
        </p:nvSpPr>
        <p:spPr>
          <a:xfrm>
            <a:off x="5261609" y="2012833"/>
            <a:ext cx="6981046" cy="523220"/>
          </a:xfrm>
          <a:prstGeom prst="rect">
            <a:avLst/>
          </a:prstGeom>
          <a:noFill/>
        </p:spPr>
        <p:txBody>
          <a:bodyPr wrap="square">
            <a:spAutoFit/>
          </a:bodyPr>
          <a:lstStyle/>
          <a:p>
            <a:pPr algn="ctr"/>
            <a:r>
              <a:rPr lang="es-ES" sz="2800" b="1" kern="1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Lección 5</a:t>
            </a:r>
            <a:endParaRPr lang="en-US" sz="2800" dirty="0">
              <a:effectLst>
                <a:outerShdw blurRad="38100" dist="38100" dir="2700000" algn="tl">
                  <a:srgbClr val="000000">
                    <a:alpha val="43137"/>
                  </a:srgbClr>
                </a:outerShdw>
              </a:effectLst>
            </a:endParaRPr>
          </a:p>
        </p:txBody>
      </p:sp>
      <p:sp>
        <p:nvSpPr>
          <p:cNvPr id="16" name="Title 1">
            <a:extLst>
              <a:ext uri="{FF2B5EF4-FFF2-40B4-BE49-F238E27FC236}">
                <a16:creationId xmlns:a16="http://schemas.microsoft.com/office/drawing/2014/main" id="{0EE03DA2-BE05-7C7C-D6E6-701E8F394C71}"/>
              </a:ext>
            </a:extLst>
          </p:cNvPr>
          <p:cNvSpPr txBox="1">
            <a:spLocks/>
          </p:cNvSpPr>
          <p:nvPr/>
        </p:nvSpPr>
        <p:spPr>
          <a:xfrm>
            <a:off x="141800" y="6217242"/>
            <a:ext cx="8610332" cy="562908"/>
          </a:xfrm>
          <a:prstGeom prst="rect">
            <a:avLst/>
          </a:prstGeom>
        </p:spPr>
        <p:txBody>
          <a:bodyPr vert="horz" lIns="91440" tIns="45720" rIns="91440" bIns="45720"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400" b="1">
                <a:effectLst>
                  <a:outerShdw blurRad="38100" dist="38100" dir="2700000" algn="tl">
                    <a:srgbClr val="000000">
                      <a:alpha val="43137"/>
                    </a:srgbClr>
                  </a:outerShdw>
                </a:effectLst>
              </a:rPr>
              <a:t>Introducción al uso de R y RStudio: manejo de base de datos, gráficos y análisis estadísticos</a:t>
            </a:r>
            <a:endParaRPr lang="en-US" sz="1400" b="1" dirty="0"/>
          </a:p>
        </p:txBody>
      </p:sp>
    </p:spTree>
    <p:extLst>
      <p:ext uri="{BB962C8B-B14F-4D97-AF65-F5344CB8AC3E}">
        <p14:creationId xmlns:p14="http://schemas.microsoft.com/office/powerpoint/2010/main" val="101810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¿Los datos tiene una distribución normal?</a:t>
            </a:r>
            <a:endParaRPr/>
          </a:p>
        </p:txBody>
      </p:sp>
      <p:sp>
        <p:nvSpPr>
          <p:cNvPr id="205" name="Google Shape;205;p16"/>
          <p:cNvSpPr txBox="1"/>
          <p:nvPr/>
        </p:nvSpPr>
        <p:spPr>
          <a:xfrm>
            <a:off x="1065644" y="1630760"/>
            <a:ext cx="954347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Distribución normal es la distribución de probabilidad para variables continuas que aparece con más frecuencia en fenómenos naturales. </a:t>
            </a:r>
            <a:endParaRPr sz="1800">
              <a:solidFill>
                <a:schemeClr val="dk1"/>
              </a:solidFill>
              <a:latin typeface="Calibri"/>
              <a:ea typeface="Calibri"/>
              <a:cs typeface="Calibri"/>
              <a:sym typeface="Calibri"/>
            </a:endParaRPr>
          </a:p>
        </p:txBody>
      </p:sp>
      <p:sp>
        <p:nvSpPr>
          <p:cNvPr id="206" name="Google Shape;206;p16"/>
          <p:cNvSpPr txBox="1"/>
          <p:nvPr/>
        </p:nvSpPr>
        <p:spPr>
          <a:xfrm>
            <a:off x="1244602" y="5874179"/>
            <a:ext cx="1051559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En una ciudad se estima que la temperatura máxima en el mes de junio sigue una distribución normal, con media 23° y desviación típica 5°. </a:t>
            </a:r>
            <a:endParaRPr sz="1800">
              <a:solidFill>
                <a:schemeClr val="dk1"/>
              </a:solidFill>
              <a:latin typeface="Calibri"/>
              <a:ea typeface="Calibri"/>
              <a:cs typeface="Calibri"/>
              <a:sym typeface="Calibri"/>
            </a:endParaRPr>
          </a:p>
        </p:txBody>
      </p:sp>
      <p:pic>
        <p:nvPicPr>
          <p:cNvPr id="207" name="Google Shape;207;p16" descr="Diagrama&#10;&#10;Descripción generada automáticamente"/>
          <p:cNvPicPr preferRelativeResize="0"/>
          <p:nvPr/>
        </p:nvPicPr>
        <p:blipFill rotWithShape="1">
          <a:blip r:embed="rId3">
            <a:alphaModFix/>
          </a:blip>
          <a:srcRect/>
          <a:stretch/>
        </p:blipFill>
        <p:spPr>
          <a:xfrm>
            <a:off x="2985510" y="2465517"/>
            <a:ext cx="5234854" cy="33810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7"/>
          <p:cNvSpPr txBox="1">
            <a:spLocks noGrp="1"/>
          </p:cNvSpPr>
          <p:nvPr>
            <p:ph type="title"/>
          </p:nvPr>
        </p:nvSpPr>
        <p:spPr>
          <a:xfrm>
            <a:off x="838200" y="26082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Prueba de normalidad</a:t>
            </a:r>
            <a:endParaRPr/>
          </a:p>
        </p:txBody>
      </p:sp>
      <p:sp>
        <p:nvSpPr>
          <p:cNvPr id="213" name="Google Shape;213;p17"/>
          <p:cNvSpPr txBox="1"/>
          <p:nvPr/>
        </p:nvSpPr>
        <p:spPr>
          <a:xfrm>
            <a:off x="838200" y="1598618"/>
            <a:ext cx="954347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Las </a:t>
            </a:r>
            <a:r>
              <a:rPr lang="en-US" sz="1800" i="1">
                <a:solidFill>
                  <a:schemeClr val="dk1"/>
                </a:solidFill>
                <a:latin typeface="Calibri"/>
                <a:ea typeface="Calibri"/>
                <a:cs typeface="Calibri"/>
                <a:sym typeface="Calibri"/>
              </a:rPr>
              <a:t>pruebas de normalidad</a:t>
            </a:r>
            <a:r>
              <a:rPr lang="en-US" sz="1800">
                <a:solidFill>
                  <a:schemeClr val="dk1"/>
                </a:solidFill>
                <a:latin typeface="Calibri"/>
                <a:ea typeface="Calibri"/>
                <a:cs typeface="Calibri"/>
                <a:sym typeface="Calibri"/>
              </a:rPr>
              <a:t> verifican si una población difiere significativamente de una distribución normal</a:t>
            </a:r>
            <a:endParaRPr sz="1800">
              <a:solidFill>
                <a:schemeClr val="dk1"/>
              </a:solidFill>
              <a:latin typeface="Calibri"/>
              <a:ea typeface="Calibri"/>
              <a:cs typeface="Calibri"/>
              <a:sym typeface="Calibri"/>
            </a:endParaRPr>
          </a:p>
        </p:txBody>
      </p:sp>
      <p:sp>
        <p:nvSpPr>
          <p:cNvPr id="214" name="Google Shape;214;p17"/>
          <p:cNvSpPr txBox="1"/>
          <p:nvPr/>
        </p:nvSpPr>
        <p:spPr>
          <a:xfrm>
            <a:off x="1080653" y="2554586"/>
            <a:ext cx="6096000"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Prueba Shapiro-Wilk</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Prueba Anderson-Darling</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Prueba Lilliefors (Kolmogorov-Smirnov)</a:t>
            </a:r>
            <a:endParaRPr/>
          </a:p>
        </p:txBody>
      </p:sp>
      <p:pic>
        <p:nvPicPr>
          <p:cNvPr id="215" name="Google Shape;215;p17"/>
          <p:cNvPicPr preferRelativeResize="0"/>
          <p:nvPr/>
        </p:nvPicPr>
        <p:blipFill rotWithShape="1">
          <a:blip r:embed="rId3">
            <a:alphaModFix/>
          </a:blip>
          <a:srcRect/>
          <a:stretch/>
        </p:blipFill>
        <p:spPr>
          <a:xfrm>
            <a:off x="6096000" y="2421666"/>
            <a:ext cx="5762625" cy="3240213"/>
          </a:xfrm>
          <a:prstGeom prst="rect">
            <a:avLst/>
          </a:prstGeom>
          <a:noFill/>
          <a:ln>
            <a:noFill/>
          </a:ln>
        </p:spPr>
      </p:pic>
      <p:pic>
        <p:nvPicPr>
          <p:cNvPr id="216" name="Google Shape;216;p17"/>
          <p:cNvPicPr preferRelativeResize="0"/>
          <p:nvPr/>
        </p:nvPicPr>
        <p:blipFill rotWithShape="1">
          <a:blip r:embed="rId4">
            <a:alphaModFix/>
          </a:blip>
          <a:srcRect l="40909" t="28822" r="16061" b="62750"/>
          <a:stretch/>
        </p:blipFill>
        <p:spPr>
          <a:xfrm>
            <a:off x="0" y="5417781"/>
            <a:ext cx="8380607" cy="923330"/>
          </a:xfrm>
          <a:prstGeom prst="rect">
            <a:avLst/>
          </a:prstGeom>
          <a:noFill/>
          <a:ln>
            <a:noFill/>
          </a:ln>
        </p:spPr>
      </p:pic>
      <p:sp>
        <p:nvSpPr>
          <p:cNvPr id="217" name="Google Shape;217;p17"/>
          <p:cNvSpPr txBox="1"/>
          <p:nvPr/>
        </p:nvSpPr>
        <p:spPr>
          <a:xfrm>
            <a:off x="1008783" y="4960091"/>
            <a:ext cx="609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Las hipótesis para este tipo de pruebas son:</a:t>
            </a:r>
            <a:endParaRPr sz="1800" b="1">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1902EC-4B92-4BC5-2AAE-97CFE94C9D3B}"/>
              </a:ext>
            </a:extLst>
          </p:cNvPr>
          <p:cNvSpPr txBox="1"/>
          <p:nvPr/>
        </p:nvSpPr>
        <p:spPr>
          <a:xfrm>
            <a:off x="1273863" y="2108948"/>
            <a:ext cx="6094140" cy="1477328"/>
          </a:xfrm>
          <a:prstGeom prst="rect">
            <a:avLst/>
          </a:prstGeom>
          <a:noFill/>
        </p:spPr>
        <p:txBody>
          <a:bodyPr wrap="square">
            <a:spAutoFit/>
          </a:bodyPr>
          <a:lstStyle/>
          <a:p>
            <a:pPr algn="r"/>
            <a:r>
              <a:rPr lang="en-US" dirty="0"/>
              <a:t>A QQ plot, also known as a quantile-quantile plot, is a graphical tool used to assess the distributional similarity between a sample of data and a theoretical distribution. It is particularly useful for evaluating whether the data follows a specific distribution, such as a normal distribution.</a:t>
            </a:r>
          </a:p>
        </p:txBody>
      </p:sp>
      <p:sp>
        <p:nvSpPr>
          <p:cNvPr id="7" name="TextBox 6">
            <a:extLst>
              <a:ext uri="{FF2B5EF4-FFF2-40B4-BE49-F238E27FC236}">
                <a16:creationId xmlns:a16="http://schemas.microsoft.com/office/drawing/2014/main" id="{31D19B22-AE7F-30E4-ACB4-0449034B8903}"/>
              </a:ext>
            </a:extLst>
          </p:cNvPr>
          <p:cNvSpPr txBox="1"/>
          <p:nvPr/>
        </p:nvSpPr>
        <p:spPr>
          <a:xfrm>
            <a:off x="5511590" y="4477876"/>
            <a:ext cx="6094140" cy="1477328"/>
          </a:xfrm>
          <a:prstGeom prst="rect">
            <a:avLst/>
          </a:prstGeom>
          <a:noFill/>
        </p:spPr>
        <p:txBody>
          <a:bodyPr wrap="square">
            <a:spAutoFit/>
          </a:bodyPr>
          <a:lstStyle/>
          <a:p>
            <a:r>
              <a:rPr lang="en-US" dirty="0"/>
              <a:t>In summary, a QQ plot helps to visually assess the similarity between the observed data and a theoretical distribution. By examining the linearity, departures from linearity, endpoints, and slope/intercept, one can gain insights into the fit of the data to the assumed distribution</a:t>
            </a:r>
          </a:p>
        </p:txBody>
      </p:sp>
      <p:sp>
        <p:nvSpPr>
          <p:cNvPr id="2" name="Title 1">
            <a:extLst>
              <a:ext uri="{FF2B5EF4-FFF2-40B4-BE49-F238E27FC236}">
                <a16:creationId xmlns:a16="http://schemas.microsoft.com/office/drawing/2014/main" id="{6511D484-A3EC-1755-043E-50E6D97A0C6B}"/>
              </a:ext>
            </a:extLst>
          </p:cNvPr>
          <p:cNvSpPr>
            <a:spLocks noGrp="1"/>
          </p:cNvSpPr>
          <p:nvPr>
            <p:ph type="title"/>
          </p:nvPr>
        </p:nvSpPr>
        <p:spPr/>
        <p:txBody>
          <a:bodyPr/>
          <a:lstStyle/>
          <a:p>
            <a:r>
              <a:rPr lang="en-US" dirty="0" err="1"/>
              <a:t>qq</a:t>
            </a:r>
            <a:r>
              <a:rPr lang="en-US" dirty="0"/>
              <a:t>-plot</a:t>
            </a:r>
            <a:endParaRPr lang="en-MX" dirty="0"/>
          </a:p>
        </p:txBody>
      </p:sp>
      <p:pic>
        <p:nvPicPr>
          <p:cNvPr id="1026" name="Picture 2">
            <a:extLst>
              <a:ext uri="{FF2B5EF4-FFF2-40B4-BE49-F238E27FC236}">
                <a16:creationId xmlns:a16="http://schemas.microsoft.com/office/drawing/2014/main" id="{1AE555F9-1293-9976-EA80-6323D269E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4775" y="1217349"/>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A099D7-DE13-E78A-5647-C763D8E80A40}"/>
              </a:ext>
            </a:extLst>
          </p:cNvPr>
          <p:cNvSpPr txBox="1"/>
          <p:nvPr/>
        </p:nvSpPr>
        <p:spPr>
          <a:xfrm>
            <a:off x="7732955" y="6488668"/>
            <a:ext cx="4459045" cy="369332"/>
          </a:xfrm>
          <a:prstGeom prst="rect">
            <a:avLst/>
          </a:prstGeom>
          <a:noFill/>
        </p:spPr>
        <p:txBody>
          <a:bodyPr wrap="square">
            <a:spAutoFit/>
          </a:bodyPr>
          <a:lstStyle/>
          <a:p>
            <a:r>
              <a:rPr lang="en-MX" dirty="0">
                <a:hlinkClick r:id="rId3"/>
              </a:rPr>
              <a:t>https://uc-r.github.io/assumptions_normality</a:t>
            </a:r>
            <a:endParaRPr lang="en-MX" dirty="0"/>
          </a:p>
        </p:txBody>
      </p:sp>
    </p:spTree>
    <p:extLst>
      <p:ext uri="{BB962C8B-B14F-4D97-AF65-F5344CB8AC3E}">
        <p14:creationId xmlns:p14="http://schemas.microsoft.com/office/powerpoint/2010/main" val="318860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001C2B-0CAF-86B6-80D2-74E27B597FD3}"/>
              </a:ext>
            </a:extLst>
          </p:cNvPr>
          <p:cNvSpPr txBox="1"/>
          <p:nvPr/>
        </p:nvSpPr>
        <p:spPr>
          <a:xfrm>
            <a:off x="838200" y="1962845"/>
            <a:ext cx="6094140" cy="1200329"/>
          </a:xfrm>
          <a:prstGeom prst="rect">
            <a:avLst/>
          </a:prstGeom>
          <a:noFill/>
        </p:spPr>
        <p:txBody>
          <a:bodyPr wrap="square">
            <a:spAutoFit/>
          </a:bodyPr>
          <a:lstStyle/>
          <a:p>
            <a:r>
              <a:rPr lang="en-US" dirty="0"/>
              <a:t>A density plot, also known as a kernel density plot, is a graphical representation of the probability density function of a continuous variable. It provides an estimate of the underlying probability distribution of the data.</a:t>
            </a:r>
          </a:p>
        </p:txBody>
      </p:sp>
      <p:sp>
        <p:nvSpPr>
          <p:cNvPr id="2" name="Title 1">
            <a:extLst>
              <a:ext uri="{FF2B5EF4-FFF2-40B4-BE49-F238E27FC236}">
                <a16:creationId xmlns:a16="http://schemas.microsoft.com/office/drawing/2014/main" id="{10DAC73F-F0E0-FF7D-DD2D-513350F2AB5D}"/>
              </a:ext>
            </a:extLst>
          </p:cNvPr>
          <p:cNvSpPr>
            <a:spLocks noGrp="1"/>
          </p:cNvSpPr>
          <p:nvPr>
            <p:ph type="title"/>
          </p:nvPr>
        </p:nvSpPr>
        <p:spPr/>
        <p:txBody>
          <a:bodyPr/>
          <a:lstStyle/>
          <a:p>
            <a:pPr algn="ctr"/>
            <a:r>
              <a:rPr lang="en-MX" dirty="0"/>
              <a:t>Density plot: Por Tratamiento</a:t>
            </a:r>
          </a:p>
        </p:txBody>
      </p:sp>
      <p:pic>
        <p:nvPicPr>
          <p:cNvPr id="3" name="Google Shape;215;p17">
            <a:extLst>
              <a:ext uri="{FF2B5EF4-FFF2-40B4-BE49-F238E27FC236}">
                <a16:creationId xmlns:a16="http://schemas.microsoft.com/office/drawing/2014/main" id="{EDF4AF00-79E5-DD3A-5402-3E19403C79D8}"/>
              </a:ext>
            </a:extLst>
          </p:cNvPr>
          <p:cNvPicPr preferRelativeResize="0"/>
          <p:nvPr/>
        </p:nvPicPr>
        <p:blipFill rotWithShape="1">
          <a:blip r:embed="rId2">
            <a:alphaModFix/>
          </a:blip>
          <a:srcRect/>
          <a:stretch/>
        </p:blipFill>
        <p:spPr>
          <a:xfrm>
            <a:off x="6096000" y="3429000"/>
            <a:ext cx="4236663" cy="2378075"/>
          </a:xfrm>
          <a:prstGeom prst="rect">
            <a:avLst/>
          </a:prstGeom>
          <a:noFill/>
          <a:ln>
            <a:noFill/>
          </a:ln>
        </p:spPr>
      </p:pic>
    </p:spTree>
    <p:extLst>
      <p:ext uri="{BB962C8B-B14F-4D97-AF65-F5344CB8AC3E}">
        <p14:creationId xmlns:p14="http://schemas.microsoft.com/office/powerpoint/2010/main" val="3004588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8"/>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p18"/>
          <p:cNvSpPr txBox="1"/>
          <p:nvPr/>
        </p:nvSpPr>
        <p:spPr>
          <a:xfrm>
            <a:off x="9267909" y="2023110"/>
            <a:ext cx="2469624" cy="284607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3700" b="1">
                <a:solidFill>
                  <a:schemeClr val="dk1"/>
                </a:solidFill>
                <a:latin typeface="Calibri"/>
                <a:ea typeface="Calibri"/>
                <a:cs typeface="Calibri"/>
                <a:sym typeface="Calibri"/>
              </a:rPr>
              <a:t>Ejercicios en R y Rstudio</a:t>
            </a:r>
            <a:endParaRPr/>
          </a:p>
        </p:txBody>
      </p:sp>
      <p:sp>
        <p:nvSpPr>
          <p:cNvPr id="224" name="Google Shape;224;p18"/>
          <p:cNvSpPr/>
          <p:nvPr/>
        </p:nvSpPr>
        <p:spPr>
          <a:xfrm rot="-5400000">
            <a:off x="3433973" y="-827233"/>
            <a:ext cx="1715478" cy="858342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18"/>
          <p:cNvSpPr/>
          <p:nvPr/>
        </p:nvSpPr>
        <p:spPr>
          <a:xfrm>
            <a:off x="302085" y="664308"/>
            <a:ext cx="8082632" cy="5600340"/>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6" name="Google Shape;226;p18" descr="Gráfico, Gráfico de líneas&#10;&#10;Descripción generada automáticamente"/>
          <p:cNvPicPr preferRelativeResize="0"/>
          <p:nvPr/>
        </p:nvPicPr>
        <p:blipFill rotWithShape="1">
          <a:blip r:embed="rId3">
            <a:alphaModFix/>
          </a:blip>
          <a:srcRect/>
          <a:stretch/>
        </p:blipFill>
        <p:spPr>
          <a:xfrm>
            <a:off x="320967" y="734643"/>
            <a:ext cx="4113993" cy="2565307"/>
          </a:xfrm>
          <a:prstGeom prst="rect">
            <a:avLst/>
          </a:prstGeom>
          <a:noFill/>
          <a:ln>
            <a:noFill/>
          </a:ln>
        </p:spPr>
      </p:pic>
      <p:pic>
        <p:nvPicPr>
          <p:cNvPr id="227" name="Google Shape;227;p18" descr="Gráfico&#10;&#10;Descripción generada automáticamente"/>
          <p:cNvPicPr preferRelativeResize="0"/>
          <p:nvPr/>
        </p:nvPicPr>
        <p:blipFill rotWithShape="1">
          <a:blip r:embed="rId4">
            <a:alphaModFix/>
          </a:blip>
          <a:srcRect/>
          <a:stretch/>
        </p:blipFill>
        <p:spPr>
          <a:xfrm>
            <a:off x="4424454" y="840510"/>
            <a:ext cx="3944214" cy="2459440"/>
          </a:xfrm>
          <a:prstGeom prst="rect">
            <a:avLst/>
          </a:prstGeom>
          <a:noFill/>
          <a:ln>
            <a:noFill/>
          </a:ln>
        </p:spPr>
      </p:pic>
      <p:pic>
        <p:nvPicPr>
          <p:cNvPr id="228" name="Google Shape;228;p18" descr="Gráfico, Gráfico de cajas y bigotes&#10;&#10;Descripción generada automáticamente"/>
          <p:cNvPicPr preferRelativeResize="0"/>
          <p:nvPr/>
        </p:nvPicPr>
        <p:blipFill rotWithShape="1">
          <a:blip r:embed="rId5">
            <a:alphaModFix/>
          </a:blip>
          <a:srcRect/>
          <a:stretch/>
        </p:blipFill>
        <p:spPr>
          <a:xfrm>
            <a:off x="315542" y="3663917"/>
            <a:ext cx="3944214" cy="2459440"/>
          </a:xfrm>
          <a:prstGeom prst="rect">
            <a:avLst/>
          </a:prstGeom>
          <a:noFill/>
          <a:ln>
            <a:noFill/>
          </a:ln>
        </p:spPr>
      </p:pic>
      <p:pic>
        <p:nvPicPr>
          <p:cNvPr id="229" name="Google Shape;229;p18" descr="Imagen que contiene dibujo&#10;&#10;Descripción generada automáticamente"/>
          <p:cNvPicPr preferRelativeResize="0"/>
          <p:nvPr/>
        </p:nvPicPr>
        <p:blipFill rotWithShape="1">
          <a:blip r:embed="rId6">
            <a:alphaModFix/>
          </a:blip>
          <a:srcRect/>
          <a:stretch/>
        </p:blipFill>
        <p:spPr>
          <a:xfrm>
            <a:off x="4424454" y="4059352"/>
            <a:ext cx="3703320" cy="1518361"/>
          </a:xfrm>
          <a:prstGeom prst="rect">
            <a:avLst/>
          </a:prstGeom>
          <a:noFill/>
          <a:ln>
            <a:noFill/>
          </a:ln>
        </p:spPr>
      </p:pic>
      <p:sp>
        <p:nvSpPr>
          <p:cNvPr id="230" name="Google Shape;230;p18"/>
          <p:cNvSpPr/>
          <p:nvPr/>
        </p:nvSpPr>
        <p:spPr>
          <a:xfrm rot="5400000">
            <a:off x="7950447" y="3392097"/>
            <a:ext cx="1719072" cy="1523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9"/>
          <p:cNvSpPr/>
          <p:nvPr/>
        </p:nvSpPr>
        <p:spPr>
          <a:xfrm>
            <a:off x="0" y="0"/>
            <a:ext cx="12192000" cy="6858000"/>
          </a:xfrm>
          <a:prstGeom prst="rect">
            <a:avLst/>
          </a:prstGeom>
          <a:solidFill>
            <a:srgbClr val="36754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19"/>
          <p:cNvSpPr/>
          <p:nvPr/>
        </p:nvSpPr>
        <p:spPr>
          <a:xfrm>
            <a:off x="6256866" y="480060"/>
            <a:ext cx="5458122" cy="58978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7" name="Google Shape;237;p19"/>
          <p:cNvPicPr preferRelativeResize="0"/>
          <p:nvPr/>
        </p:nvPicPr>
        <p:blipFill rotWithShape="1">
          <a:blip r:embed="rId3">
            <a:alphaModFix/>
          </a:blip>
          <a:srcRect/>
          <a:stretch/>
        </p:blipFill>
        <p:spPr>
          <a:xfrm>
            <a:off x="6256869" y="480060"/>
            <a:ext cx="5458118" cy="3643292"/>
          </a:xfrm>
          <a:prstGeom prst="rect">
            <a:avLst/>
          </a:prstGeom>
          <a:noFill/>
          <a:ln>
            <a:noFill/>
          </a:ln>
        </p:spPr>
      </p:pic>
      <p:sp>
        <p:nvSpPr>
          <p:cNvPr id="238" name="Google Shape;238;p19"/>
          <p:cNvSpPr/>
          <p:nvPr/>
        </p:nvSpPr>
        <p:spPr>
          <a:xfrm>
            <a:off x="477012" y="480060"/>
            <a:ext cx="5458121" cy="58978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9" name="Google Shape;239;p19"/>
          <p:cNvPicPr preferRelativeResize="0"/>
          <p:nvPr/>
        </p:nvPicPr>
        <p:blipFill rotWithShape="1">
          <a:blip r:embed="rId4">
            <a:alphaModFix/>
          </a:blip>
          <a:srcRect l="22887" t="13889" r="26078" b="13748"/>
          <a:stretch/>
        </p:blipFill>
        <p:spPr>
          <a:xfrm>
            <a:off x="477011" y="1254997"/>
            <a:ext cx="5458122" cy="4168873"/>
          </a:xfrm>
          <a:prstGeom prst="rect">
            <a:avLst/>
          </a:prstGeom>
          <a:noFill/>
          <a:ln>
            <a:noFill/>
          </a:ln>
        </p:spPr>
      </p:pic>
      <p:pic>
        <p:nvPicPr>
          <p:cNvPr id="240" name="Google Shape;240;p19" descr="Imagen que contiene planta, hoja&#10;&#10;Descripción generada automáticamente"/>
          <p:cNvPicPr preferRelativeResize="0"/>
          <p:nvPr/>
        </p:nvPicPr>
        <p:blipFill rotWithShape="1">
          <a:blip r:embed="rId5">
            <a:alphaModFix/>
          </a:blip>
          <a:srcRect t="15914" b="10650"/>
          <a:stretch/>
        </p:blipFill>
        <p:spPr>
          <a:xfrm>
            <a:off x="6256866" y="4123352"/>
            <a:ext cx="5458122" cy="22545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A12032D-3917-7FBD-3DE8-89FB99F60C31}"/>
              </a:ext>
            </a:extLst>
          </p:cNvPr>
          <p:cNvSpPr txBox="1"/>
          <p:nvPr/>
        </p:nvSpPr>
        <p:spPr>
          <a:xfrm>
            <a:off x="727276" y="1499648"/>
            <a:ext cx="11128443" cy="646331"/>
          </a:xfrm>
          <a:prstGeom prst="rect">
            <a:avLst/>
          </a:prstGeom>
          <a:noFill/>
        </p:spPr>
        <p:txBody>
          <a:bodyPr wrap="square" rtlCol="0">
            <a:spAutoFit/>
          </a:bodyPr>
          <a:lstStyle/>
          <a:p>
            <a:r>
              <a:rPr lang="es-MX" dirty="0"/>
              <a:t>Datos publicados de la determinación de parámetros fisicoquímicos del suelo y datos morfológicos de </a:t>
            </a:r>
            <a:r>
              <a:rPr lang="es-MX" i="1" dirty="0"/>
              <a:t>Mimosa pigra </a:t>
            </a:r>
            <a:r>
              <a:rPr lang="es-MX" dirty="0"/>
              <a:t>sometidos a estrés por contaminantes orgánicos  en una dinámica de 70 días (Pérez-Hernández et al. 2020)</a:t>
            </a:r>
            <a:endParaRPr lang="en-US" dirty="0"/>
          </a:p>
        </p:txBody>
      </p:sp>
      <p:sp>
        <p:nvSpPr>
          <p:cNvPr id="9" name="TextBox 8">
            <a:extLst>
              <a:ext uri="{FF2B5EF4-FFF2-40B4-BE49-F238E27FC236}">
                <a16:creationId xmlns:a16="http://schemas.microsoft.com/office/drawing/2014/main" id="{5647F13B-0FD2-55CB-9566-DA3DF7A2D42B}"/>
              </a:ext>
            </a:extLst>
          </p:cNvPr>
          <p:cNvSpPr txBox="1"/>
          <p:nvPr/>
        </p:nvSpPr>
        <p:spPr>
          <a:xfrm>
            <a:off x="727276" y="3056982"/>
            <a:ext cx="4955689" cy="3569728"/>
          </a:xfrm>
          <a:prstGeom prst="rect">
            <a:avLst/>
          </a:prstGeom>
        </p:spPr>
        <p:txBody>
          <a:bodyPr vert="horz" lIns="91440" tIns="45720" rIns="91440" bIns="45720" rtlCol="0" anchor="ctr">
            <a:noAutofit/>
          </a:bodyPr>
          <a:lstStyle/>
          <a:p>
            <a:pPr>
              <a:spcAft>
                <a:spcPts val="600"/>
              </a:spcAft>
            </a:pPr>
            <a:endParaRPr lang="es-MX" sz="1600" dirty="0">
              <a:latin typeface="Arial" panose="020B0604020202020204" pitchFamily="34" charset="0"/>
              <a:cs typeface="Arial" panose="020B0604020202020204" pitchFamily="34" charset="0"/>
            </a:endParaRPr>
          </a:p>
          <a:p>
            <a:pPr>
              <a:spcAft>
                <a:spcPts val="600"/>
              </a:spcAft>
            </a:pPr>
            <a:r>
              <a:rPr lang="es-MX" sz="1600" dirty="0">
                <a:latin typeface="Arial" panose="020B0604020202020204" pitchFamily="34" charset="0"/>
                <a:cs typeface="Arial" panose="020B0604020202020204" pitchFamily="34" charset="0"/>
              </a:rPr>
              <a:t>Los archivos que se descargan son los siguientes:</a:t>
            </a:r>
          </a:p>
          <a:p>
            <a:pPr marL="457200" indent="-457200">
              <a:spcAft>
                <a:spcPts val="600"/>
              </a:spcAft>
              <a:buFont typeface="+mj-lt"/>
              <a:buAutoNum type="arabicPeriod"/>
            </a:pPr>
            <a:r>
              <a:rPr lang="es-MX" sz="1600" dirty="0">
                <a:latin typeface="Arial" panose="020B0604020202020204" pitchFamily="34" charset="0"/>
                <a:cs typeface="Arial" panose="020B0604020202020204" pitchFamily="34" charset="0"/>
              </a:rPr>
              <a:t>Cargar los datos</a:t>
            </a:r>
          </a:p>
          <a:p>
            <a:pPr marL="457200" indent="-457200">
              <a:spcAft>
                <a:spcPts val="600"/>
              </a:spcAft>
              <a:buFont typeface="+mj-lt"/>
              <a:buAutoNum type="arabicPeriod"/>
            </a:pPr>
            <a:r>
              <a:rPr lang="es-MX" sz="1600" dirty="0">
                <a:latin typeface="Arial" panose="020B0604020202020204" pitchFamily="34" charset="0"/>
                <a:cs typeface="Arial" panose="020B0604020202020204" pitchFamily="34" charset="0"/>
              </a:rPr>
              <a:t>Ajustar los datos para los análisis </a:t>
            </a:r>
          </a:p>
          <a:p>
            <a:pPr marL="457200" indent="-457200">
              <a:spcAft>
                <a:spcPts val="600"/>
              </a:spcAft>
              <a:buFont typeface="+mj-lt"/>
              <a:buAutoNum type="arabicPeriod"/>
            </a:pPr>
            <a:r>
              <a:rPr lang="es-MX" sz="1600" dirty="0">
                <a:latin typeface="Arial" panose="020B0604020202020204" pitchFamily="34" charset="0"/>
                <a:cs typeface="Arial" panose="020B0604020202020204" pitchFamily="34" charset="0"/>
              </a:rPr>
              <a:t>Gráfico de histograma</a:t>
            </a:r>
          </a:p>
          <a:p>
            <a:pPr marL="457200" indent="-457200">
              <a:spcAft>
                <a:spcPts val="600"/>
              </a:spcAft>
              <a:buFont typeface="+mj-lt"/>
              <a:buAutoNum type="arabicPeriod"/>
            </a:pPr>
            <a:r>
              <a:rPr lang="es-MX" sz="1600" dirty="0">
                <a:latin typeface="Arial" panose="020B0604020202020204" pitchFamily="34" charset="0"/>
                <a:cs typeface="Arial" panose="020B0604020202020204" pitchFamily="34" charset="0"/>
              </a:rPr>
              <a:t>Gráfico de densidad (density plot)</a:t>
            </a:r>
          </a:p>
          <a:p>
            <a:pPr marL="457200" indent="-457200">
              <a:spcAft>
                <a:spcPts val="600"/>
              </a:spcAft>
              <a:buFont typeface="+mj-lt"/>
              <a:buAutoNum type="arabicPeriod"/>
            </a:pPr>
            <a:r>
              <a:rPr lang="es-MX" sz="1600" dirty="0">
                <a:latin typeface="Arial" panose="020B0604020202020204" pitchFamily="34" charset="0"/>
                <a:cs typeface="Arial" panose="020B0604020202020204" pitchFamily="34" charset="0"/>
              </a:rPr>
              <a:t>Gráfico qq-plot (quantile-quantile plot)</a:t>
            </a:r>
          </a:p>
          <a:p>
            <a:pPr marL="457200" indent="-457200">
              <a:spcAft>
                <a:spcPts val="600"/>
              </a:spcAft>
              <a:buFont typeface="+mj-lt"/>
              <a:buAutoNum type="arabicPeriod"/>
            </a:pPr>
            <a:r>
              <a:rPr lang="es-MX" sz="1600" dirty="0">
                <a:latin typeface="Arial" panose="020B0604020202020204" pitchFamily="34" charset="0"/>
                <a:cs typeface="Arial" panose="020B0604020202020204" pitchFamily="34" charset="0"/>
              </a:rPr>
              <a:t>Prueba de normalidad </a:t>
            </a:r>
          </a:p>
          <a:p>
            <a:pPr marL="457200" indent="-457200">
              <a:spcAft>
                <a:spcPts val="600"/>
              </a:spcAft>
              <a:buFont typeface="+mj-lt"/>
              <a:buAutoNum type="arabicPeriod"/>
            </a:pPr>
            <a:r>
              <a:rPr lang="es-MX" sz="1600" dirty="0">
                <a:latin typeface="Arial" panose="020B0604020202020204" pitchFamily="34" charset="0"/>
                <a:cs typeface="Arial" panose="020B0604020202020204" pitchFamily="34" charset="0"/>
              </a:rPr>
              <a:t>Gráfico de cajas y bigotes (whisker-plot)</a:t>
            </a:r>
          </a:p>
          <a:p>
            <a:pPr marL="457200" indent="-457200">
              <a:spcAft>
                <a:spcPts val="600"/>
              </a:spcAft>
              <a:buFont typeface="+mj-lt"/>
              <a:buAutoNum type="arabicPeriod"/>
            </a:pPr>
            <a:r>
              <a:rPr lang="es-MX" sz="1600" dirty="0">
                <a:latin typeface="Arial" panose="020B0604020202020204" pitchFamily="34" charset="0"/>
                <a:cs typeface="Arial" panose="020B0604020202020204" pitchFamily="34" charset="0"/>
              </a:rPr>
              <a:t>Análisis de varianza: ANOVA/Kruskall Wallis</a:t>
            </a:r>
          </a:p>
          <a:p>
            <a:pPr marL="457200" indent="-457200">
              <a:spcAft>
                <a:spcPts val="600"/>
              </a:spcAft>
              <a:buFont typeface="+mj-lt"/>
              <a:buAutoNum type="arabicPeriod"/>
            </a:pPr>
            <a:r>
              <a:rPr lang="es-MX" sz="1600" dirty="0">
                <a:latin typeface="Arial" panose="020B0604020202020204" pitchFamily="34" charset="0"/>
                <a:cs typeface="Arial" panose="020B0604020202020204" pitchFamily="34" charset="0"/>
              </a:rPr>
              <a:t>Prueba de comparación de medias: comparación múltiple – Tukey/Dunn test.</a:t>
            </a:r>
          </a:p>
          <a:p>
            <a:pPr marL="457200" indent="-457200">
              <a:spcAft>
                <a:spcPts val="600"/>
              </a:spcAft>
              <a:buFont typeface="+mj-lt"/>
              <a:buAutoNum type="arabicPeriod"/>
            </a:pPr>
            <a:endParaRPr lang="es-MX" sz="16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2DAC7B7-8EDC-CF42-6171-0CB45905E106}"/>
              </a:ext>
            </a:extLst>
          </p:cNvPr>
          <p:cNvSpPr txBox="1"/>
          <p:nvPr/>
        </p:nvSpPr>
        <p:spPr>
          <a:xfrm>
            <a:off x="727276" y="2483066"/>
            <a:ext cx="9528647" cy="400110"/>
          </a:xfrm>
          <a:prstGeom prst="rect">
            <a:avLst/>
          </a:prstGeom>
          <a:noFill/>
        </p:spPr>
        <p:txBody>
          <a:bodyPr wrap="square">
            <a:spAutoFit/>
          </a:bodyPr>
          <a:lstStyle/>
          <a:p>
            <a:r>
              <a:rPr lang="es-ES" sz="2000" b="1" dirty="0"/>
              <a:t>Los pasos que seguiremos para realizar los análisis en R son los siguientes:</a:t>
            </a:r>
          </a:p>
        </p:txBody>
      </p:sp>
      <p:sp>
        <p:nvSpPr>
          <p:cNvPr id="2" name="Title 1">
            <a:extLst>
              <a:ext uri="{FF2B5EF4-FFF2-40B4-BE49-F238E27FC236}">
                <a16:creationId xmlns:a16="http://schemas.microsoft.com/office/drawing/2014/main" id="{F21AA104-3D27-BBAC-D531-87B00C7D3BF9}"/>
              </a:ext>
            </a:extLst>
          </p:cNvPr>
          <p:cNvSpPr>
            <a:spLocks noGrp="1"/>
          </p:cNvSpPr>
          <p:nvPr>
            <p:ph type="title"/>
          </p:nvPr>
        </p:nvSpPr>
        <p:spPr/>
        <p:txBody>
          <a:bodyPr/>
          <a:lstStyle/>
          <a:p>
            <a:pPr algn="ctr"/>
            <a:r>
              <a:rPr lang="en-MX" b="1" dirty="0"/>
              <a:t>Análisis estadístico de datos en R</a:t>
            </a:r>
          </a:p>
        </p:txBody>
      </p:sp>
    </p:spTree>
    <p:extLst>
      <p:ext uri="{BB962C8B-B14F-4D97-AF65-F5344CB8AC3E}">
        <p14:creationId xmlns:p14="http://schemas.microsoft.com/office/powerpoint/2010/main" val="400508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4">
            <a:extLst>
              <a:ext uri="{FF2B5EF4-FFF2-40B4-BE49-F238E27FC236}">
                <a16:creationId xmlns:a16="http://schemas.microsoft.com/office/drawing/2014/main" id="{A7C5F937-FDA4-49FD-A135-03738460F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6">
            <a:extLst>
              <a:ext uri="{FF2B5EF4-FFF2-40B4-BE49-F238E27FC236}">
                <a16:creationId xmlns:a16="http://schemas.microsoft.com/office/drawing/2014/main" id="{F515E37C-522A-423F-B958-36BF66141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uilding with a sign in front of it&#10;&#10;Description automatically generated with low confidence">
            <a:extLst>
              <a:ext uri="{FF2B5EF4-FFF2-40B4-BE49-F238E27FC236}">
                <a16:creationId xmlns:a16="http://schemas.microsoft.com/office/drawing/2014/main" id="{9CE061CE-4C58-EB60-AB7F-0D2C57A3212B}"/>
              </a:ext>
            </a:extLst>
          </p:cNvPr>
          <p:cNvPicPr>
            <a:picLocks noChangeAspect="1"/>
          </p:cNvPicPr>
          <p:nvPr/>
        </p:nvPicPr>
        <p:blipFill rotWithShape="1">
          <a:blip r:embed="rId2">
            <a:extLst>
              <a:ext uri="{28A0092B-C50C-407E-A947-70E740481C1C}">
                <a14:useLocalDpi xmlns:a14="http://schemas.microsoft.com/office/drawing/2010/main" val="0"/>
              </a:ext>
            </a:extLst>
          </a:blip>
          <a:srcRect l="3031" r="-2" b="-2"/>
          <a:stretch/>
        </p:blipFill>
        <p:spPr>
          <a:xfrm>
            <a:off x="20" y="10"/>
            <a:ext cx="6095980" cy="4196271"/>
          </a:xfrm>
          <a:custGeom>
            <a:avLst/>
            <a:gdLst/>
            <a:ahLst/>
            <a:cxnLst/>
            <a:rect l="l" t="t" r="r" b="b"/>
            <a:pathLst>
              <a:path w="6005375" h="4196281">
                <a:moveTo>
                  <a:pt x="0" y="0"/>
                </a:moveTo>
                <a:lnTo>
                  <a:pt x="6000673" y="0"/>
                </a:lnTo>
                <a:lnTo>
                  <a:pt x="5998730" y="19709"/>
                </a:lnTo>
                <a:cubicBezTo>
                  <a:pt x="6001245" y="280059"/>
                  <a:pt x="5986414" y="540409"/>
                  <a:pt x="5999656" y="800631"/>
                </a:cubicBezTo>
                <a:cubicBezTo>
                  <a:pt x="6009854"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2" y="3561638"/>
                  <a:pt x="5989196" y="3805463"/>
                </a:cubicBezTo>
                <a:cubicBezTo>
                  <a:pt x="5985594" y="3872508"/>
                  <a:pt x="5984647" y="3939633"/>
                  <a:pt x="5986348" y="4006695"/>
                </a:cubicBezTo>
                <a:lnTo>
                  <a:pt x="5997254" y="4174633"/>
                </a:lnTo>
                <a:lnTo>
                  <a:pt x="5951600" y="4176620"/>
                </a:lnTo>
                <a:cubicBezTo>
                  <a:pt x="5886701" y="4176651"/>
                  <a:pt x="5821787" y="4174749"/>
                  <a:pt x="5756904" y="4173480"/>
                </a:cubicBezTo>
                <a:cubicBezTo>
                  <a:pt x="5518558" y="4169040"/>
                  <a:pt x="5280085" y="4173480"/>
                  <a:pt x="5042246" y="4150774"/>
                </a:cubicBezTo>
                <a:cubicBezTo>
                  <a:pt x="4977617" y="4144622"/>
                  <a:pt x="4912545" y="4140690"/>
                  <a:pt x="4847599" y="4141467"/>
                </a:cubicBezTo>
                <a:cubicBezTo>
                  <a:pt x="4782654" y="4142244"/>
                  <a:pt x="4717834" y="4147730"/>
                  <a:pt x="4653712" y="4160414"/>
                </a:cubicBezTo>
                <a:cubicBezTo>
                  <a:pt x="4446570" y="4200625"/>
                  <a:pt x="4238795" y="4203162"/>
                  <a:pt x="4029496" y="4186925"/>
                </a:cubicBezTo>
                <a:cubicBezTo>
                  <a:pt x="3943620" y="4180203"/>
                  <a:pt x="3857745" y="4169040"/>
                  <a:pt x="3771488" y="4171196"/>
                </a:cubicBezTo>
                <a:cubicBezTo>
                  <a:pt x="3623584" y="4175129"/>
                  <a:pt x="3475553" y="4167137"/>
                  <a:pt x="3327522" y="4169167"/>
                </a:cubicBezTo>
                <a:cubicBezTo>
                  <a:pt x="3323527" y="4169738"/>
                  <a:pt x="3319442" y="4169205"/>
                  <a:pt x="3315726" y="4167645"/>
                </a:cubicBezTo>
                <a:cubicBezTo>
                  <a:pt x="3278940" y="4142402"/>
                  <a:pt x="3238602" y="4152169"/>
                  <a:pt x="3200548" y="4158765"/>
                </a:cubicBezTo>
                <a:cubicBezTo>
                  <a:pt x="3074081" y="4180710"/>
                  <a:pt x="2947741" y="4191492"/>
                  <a:pt x="2819245" y="4174494"/>
                </a:cubicBezTo>
                <a:cubicBezTo>
                  <a:pt x="2696545" y="4156698"/>
                  <a:pt x="2572095" y="4154478"/>
                  <a:pt x="2448850" y="4167898"/>
                </a:cubicBezTo>
                <a:cubicBezTo>
                  <a:pt x="2279382" y="4187687"/>
                  <a:pt x="2110548" y="4183501"/>
                  <a:pt x="1941461" y="4167898"/>
                </a:cubicBezTo>
                <a:cubicBezTo>
                  <a:pt x="1872836" y="4161556"/>
                  <a:pt x="1803197" y="4150774"/>
                  <a:pt x="1735207" y="4166630"/>
                </a:cubicBezTo>
                <a:cubicBezTo>
                  <a:pt x="1651488" y="4186038"/>
                  <a:pt x="1568022" y="4179695"/>
                  <a:pt x="1484049" y="4175382"/>
                </a:cubicBezTo>
                <a:cubicBezTo>
                  <a:pt x="1377751" y="4169801"/>
                  <a:pt x="1271707" y="4153692"/>
                  <a:pt x="1165028" y="4166376"/>
                </a:cubicBezTo>
                <a:cubicBezTo>
                  <a:pt x="1115684" y="4172211"/>
                  <a:pt x="1066721" y="4181471"/>
                  <a:pt x="1016743" y="4179061"/>
                </a:cubicBezTo>
                <a:cubicBezTo>
                  <a:pt x="878480" y="4172719"/>
                  <a:pt x="740343" y="4165235"/>
                  <a:pt x="601825" y="4166376"/>
                </a:cubicBezTo>
                <a:cubicBezTo>
                  <a:pt x="543856" y="4166757"/>
                  <a:pt x="486267" y="4168659"/>
                  <a:pt x="428552" y="4172845"/>
                </a:cubicBezTo>
                <a:cubicBezTo>
                  <a:pt x="320858" y="4180710"/>
                  <a:pt x="213545" y="4170055"/>
                  <a:pt x="106233" y="4166249"/>
                </a:cubicBezTo>
                <a:lnTo>
                  <a:pt x="0" y="4171008"/>
                </a:lnTo>
                <a:close/>
              </a:path>
            </a:pathLst>
          </a:custGeom>
        </p:spPr>
      </p:pic>
      <p:pic>
        <p:nvPicPr>
          <p:cNvPr id="20" name="Picture 19" descr="A building with a white and brown wall&#10;&#10;Description automatically generated">
            <a:extLst>
              <a:ext uri="{FF2B5EF4-FFF2-40B4-BE49-F238E27FC236}">
                <a16:creationId xmlns:a16="http://schemas.microsoft.com/office/drawing/2014/main" id="{9DA64BA1-D474-3C17-9D1B-EA6A03B4F7CF}"/>
              </a:ext>
            </a:extLst>
          </p:cNvPr>
          <p:cNvPicPr>
            <a:picLocks noChangeAspect="1"/>
          </p:cNvPicPr>
          <p:nvPr/>
        </p:nvPicPr>
        <p:blipFill rotWithShape="1">
          <a:blip r:embed="rId3">
            <a:extLst>
              <a:ext uri="{28A0092B-C50C-407E-A947-70E740481C1C}">
                <a14:useLocalDpi xmlns:a14="http://schemas.microsoft.com/office/drawing/2010/main" val="0"/>
              </a:ext>
            </a:extLst>
          </a:blip>
          <a:srcRect r="1616" b="-1"/>
          <a:stretch/>
        </p:blipFill>
        <p:spPr>
          <a:xfrm>
            <a:off x="6019800" y="-1"/>
            <a:ext cx="6172193" cy="4187672"/>
          </a:xfrm>
          <a:custGeom>
            <a:avLst/>
            <a:gdLst/>
            <a:ahLst/>
            <a:cxnLst/>
            <a:rect l="l" t="t" r="r" b="b"/>
            <a:pathLst>
              <a:path w="6006950" h="4187672">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p:spPr>
      </p:pic>
      <p:sp>
        <p:nvSpPr>
          <p:cNvPr id="29" name="sketch line">
            <a:extLst>
              <a:ext uri="{FF2B5EF4-FFF2-40B4-BE49-F238E27FC236}">
                <a16:creationId xmlns:a16="http://schemas.microsoft.com/office/drawing/2014/main" id="{C125E75E-F290-415E-9397-4DAC206C5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57015" y="533095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5186009-F626-5085-3163-6852C9406784}"/>
              </a:ext>
            </a:extLst>
          </p:cNvPr>
          <p:cNvSpPr txBox="1"/>
          <p:nvPr/>
        </p:nvSpPr>
        <p:spPr>
          <a:xfrm>
            <a:off x="4654294" y="4562856"/>
            <a:ext cx="6894576" cy="1600200"/>
          </a:xfrm>
          <a:prstGeom prst="rect">
            <a:avLst/>
          </a:prstGeom>
        </p:spPr>
        <p:txBody>
          <a:bodyPr vert="horz" lIns="91440" tIns="45720" rIns="91440" bIns="45720" rtlCol="0" anchor="ctr">
            <a:normAutofit/>
          </a:bodyPr>
          <a:lstStyle/>
          <a:p>
            <a:pPr>
              <a:lnSpc>
                <a:spcPct val="90000"/>
              </a:lnSpc>
              <a:spcAft>
                <a:spcPts val="600"/>
              </a:spcAft>
            </a:pPr>
            <a:r>
              <a:rPr lang="en-US" sz="4800" b="1" dirty="0">
                <a:solidFill>
                  <a:srgbClr val="FFFFFF"/>
                </a:solidFill>
              </a:rPr>
              <a:t>Gracias </a:t>
            </a:r>
            <a:r>
              <a:rPr lang="en-US" sz="4800" b="1" dirty="0" err="1">
                <a:solidFill>
                  <a:srgbClr val="FFFFFF"/>
                </a:solidFill>
              </a:rPr>
              <a:t>por</a:t>
            </a:r>
            <a:r>
              <a:rPr lang="en-US" sz="4800" b="1" dirty="0">
                <a:solidFill>
                  <a:srgbClr val="FFFFFF"/>
                </a:solidFill>
              </a:rPr>
              <a:t> </a:t>
            </a:r>
            <a:r>
              <a:rPr lang="en-US" sz="4800" b="1" dirty="0" err="1">
                <a:solidFill>
                  <a:srgbClr val="FFFFFF"/>
                </a:solidFill>
              </a:rPr>
              <a:t>su</a:t>
            </a:r>
            <a:r>
              <a:rPr lang="en-US" sz="4800" b="1" dirty="0">
                <a:solidFill>
                  <a:srgbClr val="FFFFFF"/>
                </a:solidFill>
              </a:rPr>
              <a:t> </a:t>
            </a:r>
            <a:r>
              <a:rPr lang="en-US" sz="4800" b="1" dirty="0" err="1">
                <a:solidFill>
                  <a:srgbClr val="FFFFFF"/>
                </a:solidFill>
              </a:rPr>
              <a:t>atención</a:t>
            </a:r>
            <a:endParaRPr lang="en-US" sz="4800" b="1" dirty="0">
              <a:solidFill>
                <a:srgbClr val="FFFFFF"/>
              </a:solidFill>
            </a:endParaRPr>
          </a:p>
        </p:txBody>
      </p:sp>
    </p:spTree>
    <p:extLst>
      <p:ext uri="{BB962C8B-B14F-4D97-AF65-F5344CB8AC3E}">
        <p14:creationId xmlns:p14="http://schemas.microsoft.com/office/powerpoint/2010/main" val="1074430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ont, graphics, text, logo&#10;&#10;Description automatically generated">
            <a:extLst>
              <a:ext uri="{FF2B5EF4-FFF2-40B4-BE49-F238E27FC236}">
                <a16:creationId xmlns:a16="http://schemas.microsoft.com/office/drawing/2014/main" id="{C87C1BCC-862E-2D8B-C6DB-520046CE6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96" y="204921"/>
            <a:ext cx="1613652" cy="564778"/>
          </a:xfrm>
          <a:prstGeom prst="rect">
            <a:avLst/>
          </a:prstGeom>
        </p:spPr>
      </p:pic>
      <p:pic>
        <p:nvPicPr>
          <p:cNvPr id="5" name="Picture 4" descr="A blue and grey logo&#10;&#10;Description automatically generated with low confidence">
            <a:extLst>
              <a:ext uri="{FF2B5EF4-FFF2-40B4-BE49-F238E27FC236}">
                <a16:creationId xmlns:a16="http://schemas.microsoft.com/office/drawing/2014/main" id="{2E96982B-C57A-CED7-464F-D0BB82F6D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6975" y="92247"/>
            <a:ext cx="979885" cy="759411"/>
          </a:xfrm>
          <a:prstGeom prst="rect">
            <a:avLst/>
          </a:prstGeom>
        </p:spPr>
      </p:pic>
      <p:sp>
        <p:nvSpPr>
          <p:cNvPr id="6" name="TextBox 5">
            <a:extLst>
              <a:ext uri="{FF2B5EF4-FFF2-40B4-BE49-F238E27FC236}">
                <a16:creationId xmlns:a16="http://schemas.microsoft.com/office/drawing/2014/main" id="{5B7523F9-0AF9-FE43-8654-F2B57B31E904}"/>
              </a:ext>
            </a:extLst>
          </p:cNvPr>
          <p:cNvSpPr txBox="1"/>
          <p:nvPr/>
        </p:nvSpPr>
        <p:spPr>
          <a:xfrm>
            <a:off x="838200" y="1506488"/>
            <a:ext cx="10324450" cy="707886"/>
          </a:xfrm>
          <a:prstGeom prst="rect">
            <a:avLst/>
          </a:prstGeom>
          <a:noFill/>
        </p:spPr>
        <p:txBody>
          <a:bodyPr wrap="square">
            <a:spAutoFit/>
          </a:bodyPr>
          <a:lstStyle/>
          <a:p>
            <a:pPr algn="just"/>
            <a:r>
              <a:rPr lang="es-ES" sz="2000" dirty="0"/>
              <a:t>R nos permite realizar una diversidad de análisis </a:t>
            </a:r>
            <a:r>
              <a:rPr lang="es-ES" sz="2000"/>
              <a:t>desde análisis </a:t>
            </a:r>
            <a:r>
              <a:rPr lang="es-ES" sz="2000" dirty="0"/>
              <a:t>descriptivos básicos hasta modelos estadísticos avanzados. Esto </a:t>
            </a:r>
            <a:r>
              <a:rPr lang="es-ES" sz="2000" dirty="0" err="1"/>
              <a:t>através</a:t>
            </a:r>
            <a:r>
              <a:rPr lang="es-ES" sz="2000" dirty="0"/>
              <a:t> del uso de múltiples paqueterías. </a:t>
            </a:r>
          </a:p>
        </p:txBody>
      </p:sp>
      <p:sp>
        <p:nvSpPr>
          <p:cNvPr id="8" name="TextBox 7">
            <a:extLst>
              <a:ext uri="{FF2B5EF4-FFF2-40B4-BE49-F238E27FC236}">
                <a16:creationId xmlns:a16="http://schemas.microsoft.com/office/drawing/2014/main" id="{81BFDB1A-0388-333A-65EE-1FD1BD43F2E5}"/>
              </a:ext>
            </a:extLst>
          </p:cNvPr>
          <p:cNvSpPr txBox="1"/>
          <p:nvPr/>
        </p:nvSpPr>
        <p:spPr>
          <a:xfrm>
            <a:off x="188314" y="2454334"/>
            <a:ext cx="6973092" cy="4038541"/>
          </a:xfrm>
          <a:prstGeom prst="rect">
            <a:avLst/>
          </a:prstGeom>
          <a:noFill/>
        </p:spPr>
        <p:txBody>
          <a:bodyPr wrap="square">
            <a:spAutoFit/>
          </a:bodyPr>
          <a:lstStyle/>
          <a:p>
            <a:pPr marL="0" marR="0">
              <a:lnSpc>
                <a:spcPct val="150000"/>
              </a:lnSpc>
              <a:spcBef>
                <a:spcPts val="0"/>
              </a:spcBef>
              <a:spcAft>
                <a:spcPts val="800"/>
              </a:spcAft>
            </a:pP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Análisis</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descriptivo</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50000"/>
              </a:lnSpc>
              <a:spcBef>
                <a:spcPts val="0"/>
              </a:spcBef>
              <a:spcAft>
                <a:spcPts val="800"/>
              </a:spcAft>
              <a:buSzPts val="1000"/>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Resumen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mean(), median(), summary()</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50000"/>
              </a:lnSpc>
              <a:spcBef>
                <a:spcPts val="0"/>
              </a:spcBef>
              <a:spcAft>
                <a:spcPts val="800"/>
              </a:spcAft>
              <a:buSzPts val="1000"/>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Gráficos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hist(), boxplot(), scatterplot(),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barplot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R="0" lvl="0">
              <a:lnSpc>
                <a:spcPct val="150000"/>
              </a:lnSpc>
              <a:spcBef>
                <a:spcPts val="0"/>
              </a:spcBef>
              <a:spcAft>
                <a:spcPts val="800"/>
              </a:spcAft>
              <a:buSzPts val="1000"/>
              <a:tabLst>
                <a:tab pos="457200" algn="l"/>
              </a:tabLst>
            </a:pPr>
            <a:endParaRPr lang="en-US" sz="1600" kern="100" dirty="0">
              <a:latin typeface="Times New Roman" panose="020206030504050203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800"/>
              </a:spcAft>
              <a:buSzPts val="1000"/>
              <a:tabLst>
                <a:tab pos="457200" algn="l"/>
              </a:tabLst>
            </a:pP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Pruebas</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hipótesis</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y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comparaciones</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grupos</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50000"/>
              </a:lnSpc>
              <a:spcBef>
                <a:spcPts val="0"/>
              </a:spcBef>
              <a:spcAft>
                <a:spcPts val="800"/>
              </a:spcAft>
              <a:buSzPts val="1000"/>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Pruebas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t.test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wilcox.test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50000"/>
              </a:lnSpc>
              <a:spcBef>
                <a:spcPts val="0"/>
              </a:spcBef>
              <a:spcAft>
                <a:spcPts val="800"/>
              </a:spcAft>
              <a:buSzPts val="1000"/>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ANOVA: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aov</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lm</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TukeyHSD</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50000"/>
              </a:lnSpc>
              <a:spcBef>
                <a:spcPts val="0"/>
              </a:spcBef>
              <a:spcAft>
                <a:spcPts val="800"/>
              </a:spcAft>
              <a:buSzPts val="1000"/>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Pruebas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no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paramétricas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Kruskal-Wallis test, Mann-Whitney U test</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DA607C4D-DAAD-BDD3-E835-D495E0959A45}"/>
              </a:ext>
            </a:extLst>
          </p:cNvPr>
          <p:cNvSpPr txBox="1"/>
          <p:nvPr/>
        </p:nvSpPr>
        <p:spPr>
          <a:xfrm>
            <a:off x="7161406" y="2337248"/>
            <a:ext cx="6094378" cy="1295868"/>
          </a:xfrm>
          <a:prstGeom prst="rect">
            <a:avLst/>
          </a:prstGeom>
          <a:noFill/>
        </p:spPr>
        <p:txBody>
          <a:bodyPr wrap="square">
            <a:spAutoFit/>
          </a:bodyPr>
          <a:lstStyle/>
          <a:p>
            <a:pPr>
              <a:lnSpc>
                <a:spcPct val="150000"/>
              </a:lnSpc>
            </a:pPr>
            <a:r>
              <a:rPr lang="es-ES" b="1" dirty="0"/>
              <a:t>Regresión lineal y correlación:</a:t>
            </a:r>
          </a:p>
          <a:p>
            <a:pPr>
              <a:lnSpc>
                <a:spcPct val="150000"/>
              </a:lnSpc>
            </a:pPr>
            <a:r>
              <a:rPr lang="es-ES" dirty="0"/>
              <a:t>	Regresión lineal: lm(), </a:t>
            </a:r>
            <a:r>
              <a:rPr lang="es-ES" dirty="0" err="1"/>
              <a:t>predict</a:t>
            </a:r>
            <a:r>
              <a:rPr lang="es-ES" dirty="0"/>
              <a:t>()</a:t>
            </a:r>
          </a:p>
          <a:p>
            <a:pPr>
              <a:lnSpc>
                <a:spcPct val="150000"/>
              </a:lnSpc>
            </a:pPr>
            <a:r>
              <a:rPr lang="es-ES" dirty="0"/>
              <a:t>	Correlación: </a:t>
            </a:r>
            <a:r>
              <a:rPr lang="es-ES" dirty="0" err="1"/>
              <a:t>cor</a:t>
            </a:r>
            <a:r>
              <a:rPr lang="es-ES" dirty="0"/>
              <a:t>(), </a:t>
            </a:r>
            <a:r>
              <a:rPr lang="es-ES" dirty="0" err="1"/>
              <a:t>cor.test</a:t>
            </a:r>
            <a:r>
              <a:rPr lang="es-ES" dirty="0"/>
              <a:t>()</a:t>
            </a:r>
          </a:p>
        </p:txBody>
      </p:sp>
      <p:sp>
        <p:nvSpPr>
          <p:cNvPr id="10" name="TextBox 9">
            <a:extLst>
              <a:ext uri="{FF2B5EF4-FFF2-40B4-BE49-F238E27FC236}">
                <a16:creationId xmlns:a16="http://schemas.microsoft.com/office/drawing/2014/main" id="{CAB4DAF6-0A59-E95C-C6BF-AB0B5A95EF87}"/>
              </a:ext>
            </a:extLst>
          </p:cNvPr>
          <p:cNvSpPr txBox="1"/>
          <p:nvPr/>
        </p:nvSpPr>
        <p:spPr>
          <a:xfrm>
            <a:off x="7906361" y="4210390"/>
            <a:ext cx="4457699" cy="2126864"/>
          </a:xfrm>
          <a:prstGeom prst="rect">
            <a:avLst/>
          </a:prstGeom>
          <a:noFill/>
        </p:spPr>
        <p:txBody>
          <a:bodyPr wrap="square">
            <a:spAutoFit/>
          </a:bodyPr>
          <a:lstStyle/>
          <a:p>
            <a:pPr>
              <a:lnSpc>
                <a:spcPct val="150000"/>
              </a:lnSpc>
            </a:pPr>
            <a:r>
              <a:rPr lang="en-US" b="1" dirty="0" err="1"/>
              <a:t>Análisis</a:t>
            </a:r>
            <a:r>
              <a:rPr lang="en-US" b="1" dirty="0"/>
              <a:t> de </a:t>
            </a:r>
            <a:r>
              <a:rPr lang="en-US" b="1" dirty="0" err="1"/>
              <a:t>datos</a:t>
            </a:r>
            <a:r>
              <a:rPr lang="en-US" b="1" dirty="0"/>
              <a:t> </a:t>
            </a:r>
            <a:r>
              <a:rPr lang="en-US" b="1" dirty="0" err="1"/>
              <a:t>multivariados</a:t>
            </a:r>
            <a:r>
              <a:rPr lang="en-US" b="1" dirty="0"/>
              <a:t>:</a:t>
            </a:r>
          </a:p>
          <a:p>
            <a:pPr>
              <a:lnSpc>
                <a:spcPct val="150000"/>
              </a:lnSpc>
            </a:pPr>
            <a:r>
              <a:rPr lang="en-US" dirty="0"/>
              <a:t>	</a:t>
            </a:r>
            <a:r>
              <a:rPr lang="en-US" dirty="0" err="1"/>
              <a:t>Análisis</a:t>
            </a:r>
            <a:r>
              <a:rPr lang="en-US" dirty="0"/>
              <a:t> de </a:t>
            </a:r>
            <a:r>
              <a:rPr lang="en-US" dirty="0" err="1"/>
              <a:t>componentes</a:t>
            </a:r>
            <a:r>
              <a:rPr lang="en-US" dirty="0"/>
              <a:t> </a:t>
            </a:r>
            <a:r>
              <a:rPr lang="en-US" dirty="0" err="1"/>
              <a:t>principales</a:t>
            </a:r>
            <a:r>
              <a:rPr lang="en-US" dirty="0"/>
              <a:t> (PCA): </a:t>
            </a:r>
            <a:r>
              <a:rPr lang="en-US" dirty="0" err="1"/>
              <a:t>prcomp</a:t>
            </a:r>
            <a:r>
              <a:rPr lang="en-US" dirty="0"/>
              <a:t>(), </a:t>
            </a:r>
            <a:r>
              <a:rPr lang="en-US" dirty="0" err="1"/>
              <a:t>princomp</a:t>
            </a:r>
            <a:r>
              <a:rPr lang="en-US" dirty="0"/>
              <a:t>()</a:t>
            </a:r>
          </a:p>
          <a:p>
            <a:pPr>
              <a:lnSpc>
                <a:spcPct val="150000"/>
              </a:lnSpc>
            </a:pPr>
            <a:r>
              <a:rPr lang="en-US" dirty="0"/>
              <a:t>	</a:t>
            </a:r>
            <a:r>
              <a:rPr lang="en-US" dirty="0" err="1"/>
              <a:t>Análisis</a:t>
            </a:r>
            <a:r>
              <a:rPr lang="en-US" dirty="0"/>
              <a:t> de </a:t>
            </a:r>
            <a:r>
              <a:rPr lang="en-US" dirty="0" err="1"/>
              <a:t>correspondencia</a:t>
            </a:r>
            <a:r>
              <a:rPr lang="en-US" dirty="0"/>
              <a:t> (CA): ca(), </a:t>
            </a:r>
            <a:r>
              <a:rPr lang="en-US" dirty="0" err="1"/>
              <a:t>caBiv</a:t>
            </a:r>
            <a:r>
              <a:rPr lang="en-US" dirty="0"/>
              <a:t>()</a:t>
            </a:r>
          </a:p>
        </p:txBody>
      </p:sp>
      <p:sp>
        <p:nvSpPr>
          <p:cNvPr id="12" name="TextBox 11">
            <a:extLst>
              <a:ext uri="{FF2B5EF4-FFF2-40B4-BE49-F238E27FC236}">
                <a16:creationId xmlns:a16="http://schemas.microsoft.com/office/drawing/2014/main" id="{D01950EB-2199-5DC7-C67F-6C75A53160F0}"/>
              </a:ext>
            </a:extLst>
          </p:cNvPr>
          <p:cNvSpPr txBox="1"/>
          <p:nvPr/>
        </p:nvSpPr>
        <p:spPr>
          <a:xfrm>
            <a:off x="3312994" y="3247746"/>
            <a:ext cx="6625988" cy="369332"/>
          </a:xfrm>
          <a:prstGeom prst="rect">
            <a:avLst/>
          </a:prstGeom>
          <a:noFill/>
        </p:spPr>
        <p:txBody>
          <a:bodyPr wrap="square">
            <a:spAutoFit/>
          </a:bodyPr>
          <a:lstStyle/>
          <a:p>
            <a:r>
              <a:rPr lang="en-US" dirty="0"/>
              <a:t> </a:t>
            </a:r>
          </a:p>
        </p:txBody>
      </p:sp>
      <p:sp>
        <p:nvSpPr>
          <p:cNvPr id="2" name="Title 1">
            <a:extLst>
              <a:ext uri="{FF2B5EF4-FFF2-40B4-BE49-F238E27FC236}">
                <a16:creationId xmlns:a16="http://schemas.microsoft.com/office/drawing/2014/main" id="{F079E449-CB51-B5BD-382B-6BF882BC47D7}"/>
              </a:ext>
            </a:extLst>
          </p:cNvPr>
          <p:cNvSpPr>
            <a:spLocks noGrp="1"/>
          </p:cNvSpPr>
          <p:nvPr>
            <p:ph type="title"/>
          </p:nvPr>
        </p:nvSpPr>
        <p:spPr/>
        <p:txBody>
          <a:bodyPr/>
          <a:lstStyle/>
          <a:p>
            <a:pPr algn="ctr"/>
            <a:r>
              <a:rPr kumimoji="0" lang="es-ES" sz="44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Análisis estadísticos</a:t>
            </a:r>
            <a:endParaRPr lang="en-MX" dirty="0"/>
          </a:p>
        </p:txBody>
      </p:sp>
    </p:spTree>
    <p:extLst>
      <p:ext uri="{BB962C8B-B14F-4D97-AF65-F5344CB8AC3E}">
        <p14:creationId xmlns:p14="http://schemas.microsoft.com/office/powerpoint/2010/main" val="343251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CE57F-122D-0AA0-4A61-C745A7081BE6}"/>
              </a:ext>
            </a:extLst>
          </p:cNvPr>
          <p:cNvSpPr>
            <a:spLocks noGrp="1"/>
          </p:cNvSpPr>
          <p:nvPr>
            <p:ph type="title"/>
          </p:nvPr>
        </p:nvSpPr>
        <p:spPr>
          <a:xfrm>
            <a:off x="838200" y="2851847"/>
            <a:ext cx="10515600" cy="1325563"/>
          </a:xfrm>
        </p:spPr>
        <p:txBody>
          <a:bodyPr/>
          <a:lstStyle/>
          <a:p>
            <a:pPr algn="ctr"/>
            <a:r>
              <a:rPr lang="en-US" b="1" dirty="0" err="1"/>
              <a:t>Conceptos</a:t>
            </a:r>
            <a:r>
              <a:rPr lang="en-US" b="1" dirty="0"/>
              <a:t> b</a:t>
            </a:r>
            <a:r>
              <a:rPr lang="es-MX" b="1" dirty="0" err="1"/>
              <a:t>ásicos</a:t>
            </a:r>
            <a:endParaRPr lang="en-US" b="1" dirty="0"/>
          </a:p>
        </p:txBody>
      </p:sp>
    </p:spTree>
    <p:extLst>
      <p:ext uri="{BB962C8B-B14F-4D97-AF65-F5344CB8AC3E}">
        <p14:creationId xmlns:p14="http://schemas.microsoft.com/office/powerpoint/2010/main" val="2924266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1"/>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 name="Google Shape;158;p11"/>
          <p:cNvSpPr/>
          <p:nvPr/>
        </p:nvSpPr>
        <p:spPr>
          <a:xfrm>
            <a:off x="0" y="0"/>
            <a:ext cx="12192000" cy="2146816"/>
          </a:xfrm>
          <a:prstGeom prst="rect">
            <a:avLst/>
          </a:prstGeom>
          <a:solidFill>
            <a:srgbClr val="D8D8D8">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 name="Google Shape;159;p11"/>
          <p:cNvSpPr txBox="1"/>
          <p:nvPr/>
        </p:nvSpPr>
        <p:spPr>
          <a:xfrm>
            <a:off x="243725" y="2013894"/>
            <a:ext cx="6971145" cy="3823487"/>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170000"/>
              </a:lnSpc>
              <a:spcBef>
                <a:spcPts val="0"/>
              </a:spcBef>
              <a:spcAft>
                <a:spcPts val="0"/>
              </a:spcAft>
              <a:buNone/>
            </a:pPr>
            <a:r>
              <a:rPr lang="en-US" sz="2400">
                <a:solidFill>
                  <a:schemeClr val="dk1"/>
                </a:solidFill>
                <a:latin typeface="Calibri"/>
                <a:ea typeface="Calibri"/>
                <a:cs typeface="Calibri"/>
                <a:sym typeface="Calibri"/>
              </a:rPr>
              <a:t>En la práctica, con frecuencia se tienen que tomar decisiones acerca de una población con base en información muestral. A tales decisiones se les llama decisiones estadísticas.</a:t>
            </a:r>
            <a:endParaRPr/>
          </a:p>
          <a:p>
            <a:pPr marL="0" marR="0" lvl="0" indent="0" algn="l" rtl="0">
              <a:lnSpc>
                <a:spcPct val="170000"/>
              </a:lnSpc>
              <a:spcBef>
                <a:spcPts val="600"/>
              </a:spcBef>
              <a:spcAft>
                <a:spcPts val="0"/>
              </a:spcAft>
              <a:buNone/>
            </a:pPr>
            <a:r>
              <a:rPr lang="en-US" sz="2400">
                <a:solidFill>
                  <a:schemeClr val="dk1"/>
                </a:solidFill>
                <a:latin typeface="Calibri"/>
                <a:ea typeface="Calibri"/>
                <a:cs typeface="Calibri"/>
                <a:sym typeface="Calibri"/>
              </a:rPr>
              <a:t>Por ejemplo, tal vez se tenga que decidir, con base en datos muestrales, si determinado suero es realmente eficaz en la curación de una enfermedad, si un método educativo es mejor que otro, o bien si una moneda está alterada o no.</a:t>
            </a:r>
            <a:endParaRPr/>
          </a:p>
        </p:txBody>
      </p:sp>
      <p:sp>
        <p:nvSpPr>
          <p:cNvPr id="160" name="Google Shape;160;p11"/>
          <p:cNvSpPr/>
          <p:nvPr/>
        </p:nvSpPr>
        <p:spPr>
          <a:xfrm rot="-5400000" flipH="1">
            <a:off x="5669568" y="277912"/>
            <a:ext cx="524256" cy="1186339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 name="Google Shape;161;p11"/>
          <p:cNvSpPr/>
          <p:nvPr/>
        </p:nvSpPr>
        <p:spPr>
          <a:xfrm>
            <a:off x="7215447" y="399675"/>
            <a:ext cx="4647368" cy="5809932"/>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2" name="Google Shape;162;p11"/>
          <p:cNvPicPr preferRelativeResize="0"/>
          <p:nvPr/>
        </p:nvPicPr>
        <p:blipFill rotWithShape="1">
          <a:blip r:embed="rId3">
            <a:alphaModFix/>
          </a:blip>
          <a:srcRect l="9006" r="17414" b="1"/>
          <a:stretch/>
        </p:blipFill>
        <p:spPr>
          <a:xfrm>
            <a:off x="7421373" y="627954"/>
            <a:ext cx="4235516" cy="5353373"/>
          </a:xfrm>
          <a:prstGeom prst="rect">
            <a:avLst/>
          </a:prstGeom>
          <a:noFill/>
          <a:ln>
            <a:noFill/>
          </a:ln>
        </p:spPr>
      </p:pic>
      <p:sp>
        <p:nvSpPr>
          <p:cNvPr id="163" name="Google Shape;163;p11"/>
          <p:cNvSpPr/>
          <p:nvPr/>
        </p:nvSpPr>
        <p:spPr>
          <a:xfrm rot="5400000">
            <a:off x="11774185" y="6131892"/>
            <a:ext cx="524256" cy="1523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11"/>
          <p:cNvSpPr txBox="1"/>
          <p:nvPr/>
        </p:nvSpPr>
        <p:spPr>
          <a:xfrm>
            <a:off x="913521" y="805642"/>
            <a:ext cx="6096000" cy="5355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3200" b="1">
                <a:solidFill>
                  <a:schemeClr val="dk1"/>
                </a:solidFill>
                <a:latin typeface="Calibri"/>
                <a:ea typeface="Calibri"/>
                <a:cs typeface="Calibri"/>
                <a:sym typeface="Calibri"/>
              </a:rPr>
              <a:t>DECISIONES ESTADÍSTICAS</a:t>
            </a:r>
            <a:endParaRPr sz="3200" b="1">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2"/>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70" name="Google Shape;170;p12"/>
          <p:cNvGrpSpPr/>
          <p:nvPr/>
        </p:nvGrpSpPr>
        <p:grpSpPr>
          <a:xfrm>
            <a:off x="4" y="1062849"/>
            <a:ext cx="731521" cy="673460"/>
            <a:chOff x="3940602" y="308034"/>
            <a:chExt cx="2116791" cy="3428999"/>
          </a:xfrm>
        </p:grpSpPr>
        <p:sp>
          <p:nvSpPr>
            <p:cNvPr id="171" name="Google Shape;171;p12"/>
            <p:cNvSpPr/>
            <p:nvPr/>
          </p:nvSpPr>
          <p:spPr>
            <a:xfrm>
              <a:off x="3940602"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 name="Google Shape;172;p12"/>
            <p:cNvSpPr/>
            <p:nvPr/>
          </p:nvSpPr>
          <p:spPr>
            <a:xfrm>
              <a:off x="4715626"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12"/>
            <p:cNvSpPr/>
            <p:nvPr/>
          </p:nvSpPr>
          <p:spPr>
            <a:xfrm>
              <a:off x="5490650"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74" name="Google Shape;174;p12"/>
          <p:cNvSpPr/>
          <p:nvPr/>
        </p:nvSpPr>
        <p:spPr>
          <a:xfrm>
            <a:off x="640080" y="656150"/>
            <a:ext cx="5590787" cy="1431591"/>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 name="Google Shape;175;p12"/>
          <p:cNvSpPr txBox="1"/>
          <p:nvPr/>
        </p:nvSpPr>
        <p:spPr>
          <a:xfrm>
            <a:off x="551062" y="2173912"/>
            <a:ext cx="5768821" cy="3677123"/>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200000"/>
              </a:lnSpc>
              <a:spcBef>
                <a:spcPts val="0"/>
              </a:spcBef>
              <a:spcAft>
                <a:spcPts val="0"/>
              </a:spcAft>
              <a:buNone/>
            </a:pPr>
            <a:br>
              <a:rPr lang="en-US" sz="2000" b="1" i="0">
                <a:solidFill>
                  <a:schemeClr val="dk1"/>
                </a:solidFill>
                <a:latin typeface="Calibri"/>
                <a:ea typeface="Calibri"/>
                <a:cs typeface="Calibri"/>
                <a:sym typeface="Calibri"/>
              </a:rPr>
            </a:br>
            <a:r>
              <a:rPr lang="en-US" sz="2000" b="0" i="0">
                <a:solidFill>
                  <a:schemeClr val="dk1"/>
                </a:solidFill>
                <a:latin typeface="Calibri"/>
                <a:ea typeface="Calibri"/>
                <a:cs typeface="Calibri"/>
                <a:sym typeface="Calibri"/>
              </a:rPr>
              <a:t>Cuando se trata de tomar una decisión es útil hacer suposiciones (o conjeturas) acerca de la población de que se trata.</a:t>
            </a:r>
            <a:br>
              <a:rPr lang="en-US" sz="2000" b="0" i="0">
                <a:solidFill>
                  <a:schemeClr val="dk1"/>
                </a:solidFill>
                <a:latin typeface="Calibri"/>
                <a:ea typeface="Calibri"/>
                <a:cs typeface="Calibri"/>
                <a:sym typeface="Calibri"/>
              </a:rPr>
            </a:br>
            <a:r>
              <a:rPr lang="en-US" sz="2000" b="0" i="0">
                <a:solidFill>
                  <a:schemeClr val="dk1"/>
                </a:solidFill>
                <a:latin typeface="Calibri"/>
                <a:ea typeface="Calibri"/>
                <a:cs typeface="Calibri"/>
                <a:sym typeface="Calibri"/>
              </a:rPr>
              <a:t>A estas suposiciones, que pueden ser o no ciertas, se les llama </a:t>
            </a:r>
            <a:r>
              <a:rPr lang="en-US" sz="2000" b="0" i="1">
                <a:solidFill>
                  <a:schemeClr val="dk1"/>
                </a:solidFill>
                <a:latin typeface="Calibri"/>
                <a:ea typeface="Calibri"/>
                <a:cs typeface="Calibri"/>
                <a:sym typeface="Calibri"/>
              </a:rPr>
              <a:t>hipótesis estadísticas</a:t>
            </a:r>
            <a:r>
              <a:rPr lang="en-US" sz="1800" b="0" i="0">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 </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id="176" name="Google Shape;176;p12" descr="Diagrama, Texto&#10;&#10;Descripción generada automáticamente con confianza media"/>
          <p:cNvPicPr preferRelativeResize="0"/>
          <p:nvPr/>
        </p:nvPicPr>
        <p:blipFill rotWithShape="1">
          <a:blip r:embed="rId3">
            <a:alphaModFix/>
          </a:blip>
          <a:srcRect l="17425" r="21360" b="1"/>
          <a:stretch/>
        </p:blipFill>
        <p:spPr>
          <a:xfrm>
            <a:off x="6788383" y="613147"/>
            <a:ext cx="4565417" cy="5593443"/>
          </a:xfrm>
          <a:prstGeom prst="rect">
            <a:avLst/>
          </a:prstGeom>
          <a:noFill/>
          <a:ln>
            <a:noFill/>
          </a:ln>
        </p:spPr>
      </p:pic>
      <p:cxnSp>
        <p:nvCxnSpPr>
          <p:cNvPr id="177" name="Google Shape;177;p12"/>
          <p:cNvCxnSpPr/>
          <p:nvPr/>
        </p:nvCxnSpPr>
        <p:spPr>
          <a:xfrm rot="10800000">
            <a:off x="838200" y="6492240"/>
            <a:ext cx="10515600" cy="0"/>
          </a:xfrm>
          <a:prstGeom prst="straightConnector1">
            <a:avLst/>
          </a:prstGeom>
          <a:noFill/>
          <a:ln w="57150" cap="flat" cmpd="sng">
            <a:solidFill>
              <a:schemeClr val="accent4"/>
            </a:solidFill>
            <a:prstDash val="solid"/>
            <a:miter lim="800000"/>
            <a:headEnd type="none" w="sm" len="sm"/>
            <a:tailEnd type="none" w="sm" len="sm"/>
          </a:ln>
        </p:spPr>
      </p:cxnSp>
      <p:sp>
        <p:nvSpPr>
          <p:cNvPr id="178" name="Google Shape;178;p12"/>
          <p:cNvSpPr txBox="1"/>
          <p:nvPr/>
        </p:nvSpPr>
        <p:spPr>
          <a:xfrm>
            <a:off x="1745673" y="1399579"/>
            <a:ext cx="6096000" cy="3416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800" b="1" i="0">
                <a:solidFill>
                  <a:schemeClr val="dk1"/>
                </a:solidFill>
                <a:latin typeface="Calibri"/>
                <a:ea typeface="Calibri"/>
                <a:cs typeface="Calibri"/>
                <a:sym typeface="Calibri"/>
              </a:rPr>
              <a:t>HIPÓTESIS ESTADÍSTICAS</a:t>
            </a:r>
            <a:endParaRPr sz="1800" b="1" i="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3"/>
          <p:cNvSpPr txBox="1"/>
          <p:nvPr/>
        </p:nvSpPr>
        <p:spPr>
          <a:xfrm>
            <a:off x="312899" y="353282"/>
            <a:ext cx="11203709" cy="37240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a:solidFill>
                  <a:srgbClr val="242021"/>
                </a:solidFill>
                <a:latin typeface="Times New Roman"/>
                <a:ea typeface="Times New Roman"/>
                <a:cs typeface="Times New Roman"/>
                <a:sym typeface="Times New Roman"/>
              </a:rPr>
              <a:t>Hipótesis nula</a:t>
            </a:r>
            <a:endParaRPr/>
          </a:p>
          <a:p>
            <a:pPr marL="0" marR="0" lvl="0" indent="0" algn="l" rtl="0">
              <a:spcBef>
                <a:spcPts val="0"/>
              </a:spcBef>
              <a:spcAft>
                <a:spcPts val="0"/>
              </a:spcAft>
              <a:buNone/>
            </a:pPr>
            <a:br>
              <a:rPr lang="en-US" sz="2800" b="1" i="0">
                <a:solidFill>
                  <a:srgbClr val="242021"/>
                </a:solidFill>
                <a:latin typeface="Times New Roman"/>
                <a:ea typeface="Times New Roman"/>
                <a:cs typeface="Times New Roman"/>
                <a:sym typeface="Times New Roman"/>
              </a:rPr>
            </a:br>
            <a:r>
              <a:rPr lang="en-US" sz="1800" b="0" i="0">
                <a:solidFill>
                  <a:srgbClr val="242021"/>
                </a:solidFill>
                <a:latin typeface="Times New Roman"/>
                <a:ea typeface="Times New Roman"/>
                <a:cs typeface="Times New Roman"/>
                <a:sym typeface="Times New Roman"/>
              </a:rPr>
              <a:t>En muchas ocasiones se formula una hipótesis estadística con la única finalidad de refutarla o anularla. </a:t>
            </a:r>
            <a:endParaRPr/>
          </a:p>
          <a:p>
            <a:pPr marL="0" marR="0" lvl="0" indent="0" algn="l" rtl="0">
              <a:spcBef>
                <a:spcPts val="0"/>
              </a:spcBef>
              <a:spcAft>
                <a:spcPts val="0"/>
              </a:spcAft>
              <a:buNone/>
            </a:pPr>
            <a:endParaRPr sz="1800">
              <a:solidFill>
                <a:srgbClr val="24202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b="1" i="0">
                <a:solidFill>
                  <a:srgbClr val="242021"/>
                </a:solidFill>
                <a:latin typeface="Times New Roman"/>
                <a:ea typeface="Times New Roman"/>
                <a:cs typeface="Times New Roman"/>
                <a:sym typeface="Times New Roman"/>
              </a:rPr>
              <a:t>Por ejemplo:</a:t>
            </a:r>
            <a:br>
              <a:rPr lang="en-US" sz="1800" b="0" i="0">
                <a:solidFill>
                  <a:srgbClr val="242021"/>
                </a:solidFill>
                <a:latin typeface="Times New Roman"/>
                <a:ea typeface="Times New Roman"/>
                <a:cs typeface="Times New Roman"/>
                <a:sym typeface="Times New Roman"/>
              </a:rPr>
            </a:br>
            <a:r>
              <a:rPr lang="en-US" sz="1800" b="0" i="0">
                <a:solidFill>
                  <a:srgbClr val="242021"/>
                </a:solidFill>
                <a:latin typeface="Times New Roman"/>
                <a:ea typeface="Times New Roman"/>
                <a:cs typeface="Times New Roman"/>
                <a:sym typeface="Times New Roman"/>
              </a:rPr>
              <a:t>si se quiere decidir si una moneda está cargada o no, se formula la hipótesis de que no está cargada. </a:t>
            </a:r>
            <a:endParaRPr/>
          </a:p>
          <a:p>
            <a:pPr marL="0" marR="0" lvl="0" indent="0" algn="l" rtl="0">
              <a:spcBef>
                <a:spcPts val="0"/>
              </a:spcBef>
              <a:spcAft>
                <a:spcPts val="0"/>
              </a:spcAft>
              <a:buNone/>
            </a:pPr>
            <a:endParaRPr sz="1800">
              <a:solidFill>
                <a:srgbClr val="24202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b="0" i="0">
                <a:solidFill>
                  <a:srgbClr val="242021"/>
                </a:solidFill>
                <a:latin typeface="Times New Roman"/>
                <a:ea typeface="Times New Roman"/>
                <a:cs typeface="Times New Roman"/>
                <a:sym typeface="Times New Roman"/>
              </a:rPr>
              <a:t>También, si se quiere decidir si un método es mejor que otro, se formula la hipotesis de que </a:t>
            </a:r>
            <a:r>
              <a:rPr lang="en-US" sz="1800" b="0" i="1">
                <a:solidFill>
                  <a:srgbClr val="242021"/>
                </a:solidFill>
                <a:latin typeface="Times"/>
                <a:ea typeface="Times"/>
                <a:cs typeface="Times"/>
                <a:sym typeface="Times"/>
              </a:rPr>
              <a:t>no hay diferencia </a:t>
            </a:r>
            <a:r>
              <a:rPr lang="en-US" sz="1800" b="0" i="0">
                <a:solidFill>
                  <a:srgbClr val="242021"/>
                </a:solidFill>
                <a:latin typeface="Times New Roman"/>
                <a:ea typeface="Times New Roman"/>
                <a:cs typeface="Times New Roman"/>
                <a:sym typeface="Times New Roman"/>
              </a:rPr>
              <a:t>entre los dos </a:t>
            </a:r>
            <a:endParaRPr/>
          </a:p>
          <a:p>
            <a:pPr marL="0" marR="0" lvl="0" indent="0" algn="l" rtl="0">
              <a:spcBef>
                <a:spcPts val="0"/>
              </a:spcBef>
              <a:spcAft>
                <a:spcPts val="0"/>
              </a:spcAft>
              <a:buNone/>
            </a:pPr>
            <a:endParaRPr sz="1800">
              <a:solidFill>
                <a:srgbClr val="24202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b="0" i="0">
                <a:solidFill>
                  <a:srgbClr val="242021"/>
                </a:solidFill>
                <a:latin typeface="Times New Roman"/>
                <a:ea typeface="Times New Roman"/>
                <a:cs typeface="Times New Roman"/>
                <a:sym typeface="Times New Roman"/>
              </a:rPr>
              <a:t>A estas hipótesis se les llama </a:t>
            </a:r>
            <a:r>
              <a:rPr lang="en-US" sz="1800" b="1" i="1">
                <a:solidFill>
                  <a:srgbClr val="242021"/>
                </a:solidFill>
                <a:latin typeface="Times"/>
                <a:ea typeface="Times"/>
                <a:cs typeface="Times"/>
                <a:sym typeface="Times"/>
              </a:rPr>
              <a:t>hipótesis nula </a:t>
            </a:r>
            <a:r>
              <a:rPr lang="en-US" sz="1800" b="1" i="0">
                <a:solidFill>
                  <a:srgbClr val="242021"/>
                </a:solidFill>
                <a:latin typeface="Times New Roman"/>
                <a:ea typeface="Times New Roman"/>
                <a:cs typeface="Times New Roman"/>
                <a:sym typeface="Times New Roman"/>
              </a:rPr>
              <a:t>y se denota </a:t>
            </a:r>
            <a:r>
              <a:rPr lang="en-US" sz="1800" b="1" i="1">
                <a:solidFill>
                  <a:srgbClr val="242021"/>
                </a:solidFill>
                <a:latin typeface="Times"/>
                <a:ea typeface="Times"/>
                <a:cs typeface="Times"/>
                <a:sym typeface="Times"/>
              </a:rPr>
              <a:t>H</a:t>
            </a:r>
            <a:r>
              <a:rPr lang="en-US" sz="800" b="1" i="0">
                <a:solidFill>
                  <a:srgbClr val="242021"/>
                </a:solidFill>
                <a:latin typeface="Times New Roman"/>
                <a:ea typeface="Times New Roman"/>
                <a:cs typeface="Times New Roman"/>
                <a:sym typeface="Times New Roman"/>
              </a:rPr>
              <a:t>0</a:t>
            </a:r>
            <a:r>
              <a:rPr lang="en-US" sz="1800" b="1" i="0">
                <a:solidFill>
                  <a:srgbClr val="242021"/>
                </a:solidFill>
                <a:latin typeface="Times New Roman"/>
                <a:ea typeface="Times New Roman"/>
                <a:cs typeface="Times New Roman"/>
                <a:sym typeface="Times New Roman"/>
              </a:rPr>
              <a:t>.</a:t>
            </a:r>
            <a:r>
              <a:rPr lang="en-US" sz="1800" b="1">
                <a:solidFill>
                  <a:schemeClr val="dk1"/>
                </a:solidFill>
                <a:latin typeface="Calibri"/>
                <a:ea typeface="Calibri"/>
                <a:cs typeface="Calibri"/>
                <a:sym typeface="Calibri"/>
              </a:rPr>
              <a:t> </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id="184" name="Google Shape;184;p13"/>
          <p:cNvPicPr preferRelativeResize="0"/>
          <p:nvPr/>
        </p:nvPicPr>
        <p:blipFill rotWithShape="1">
          <a:blip r:embed="rId3">
            <a:alphaModFix/>
          </a:blip>
          <a:srcRect/>
          <a:stretch/>
        </p:blipFill>
        <p:spPr>
          <a:xfrm>
            <a:off x="538595" y="4504170"/>
            <a:ext cx="10752318" cy="222913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4"/>
          <p:cNvSpPr txBox="1">
            <a:spLocks noGrp="1"/>
          </p:cNvSpPr>
          <p:nvPr>
            <p:ph type="body" idx="1"/>
          </p:nvPr>
        </p:nvSpPr>
        <p:spPr>
          <a:xfrm>
            <a:off x="422563" y="439737"/>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rgbClr val="242021"/>
              </a:buClr>
              <a:buSzPts val="1800"/>
              <a:buNone/>
            </a:pPr>
            <a:r>
              <a:rPr lang="en-US" sz="1800" b="1" i="0">
                <a:solidFill>
                  <a:srgbClr val="242021"/>
                </a:solidFill>
                <a:latin typeface="Times New Roman"/>
                <a:ea typeface="Times New Roman"/>
                <a:cs typeface="Times New Roman"/>
                <a:sym typeface="Times New Roman"/>
              </a:rPr>
              <a:t>Hipótesis alternativa</a:t>
            </a:r>
            <a:br>
              <a:rPr lang="en-US" sz="1800" b="1" i="0">
                <a:solidFill>
                  <a:srgbClr val="242021"/>
                </a:solidFill>
                <a:latin typeface="Times New Roman"/>
                <a:ea typeface="Times New Roman"/>
                <a:cs typeface="Times New Roman"/>
                <a:sym typeface="Times New Roman"/>
              </a:rPr>
            </a:br>
            <a:r>
              <a:rPr lang="en-US" sz="1800" b="0" i="0">
                <a:solidFill>
                  <a:srgbClr val="242021"/>
                </a:solidFill>
                <a:latin typeface="Times New Roman"/>
                <a:ea typeface="Times New Roman"/>
                <a:cs typeface="Times New Roman"/>
                <a:sym typeface="Times New Roman"/>
              </a:rPr>
              <a:t>A toda hipótesis que difiera de la hipótesis dada se le llama </a:t>
            </a:r>
            <a:r>
              <a:rPr lang="en-US" sz="1800" b="0" i="1">
                <a:solidFill>
                  <a:srgbClr val="242021"/>
                </a:solidFill>
                <a:latin typeface="Times"/>
                <a:ea typeface="Times"/>
                <a:cs typeface="Times"/>
                <a:sym typeface="Times"/>
              </a:rPr>
              <a:t>hipótesis alternativa</a:t>
            </a:r>
            <a:r>
              <a:rPr lang="en-US" sz="1800" b="0" i="0">
                <a:solidFill>
                  <a:srgbClr val="242021"/>
                </a:solidFill>
                <a:latin typeface="Times New Roman"/>
                <a:ea typeface="Times New Roman"/>
                <a:cs typeface="Times New Roman"/>
                <a:sym typeface="Times New Roman"/>
              </a:rPr>
              <a:t>. La hipótesis alternativa a la hipótesis nula se denota </a:t>
            </a:r>
            <a:r>
              <a:rPr lang="en-US" sz="1800" b="0" i="1">
                <a:solidFill>
                  <a:srgbClr val="242021"/>
                </a:solidFill>
                <a:latin typeface="Times"/>
                <a:ea typeface="Times"/>
                <a:cs typeface="Times"/>
                <a:sym typeface="Times"/>
              </a:rPr>
              <a:t>H</a:t>
            </a:r>
            <a:r>
              <a:rPr lang="en-US" sz="1400" b="0" i="0">
                <a:solidFill>
                  <a:srgbClr val="242021"/>
                </a:solidFill>
                <a:latin typeface="Times New Roman"/>
                <a:ea typeface="Times New Roman"/>
                <a:cs typeface="Times New Roman"/>
                <a:sym typeface="Times New Roman"/>
              </a:rPr>
              <a:t>1</a:t>
            </a:r>
            <a:r>
              <a:rPr lang="en-US"/>
              <a:t> </a:t>
            </a:r>
            <a:br>
              <a:rPr lang="en-US"/>
            </a:br>
            <a:endParaRPr/>
          </a:p>
        </p:txBody>
      </p:sp>
      <p:pic>
        <p:nvPicPr>
          <p:cNvPr id="190" name="Google Shape;190;p14"/>
          <p:cNvPicPr preferRelativeResize="0"/>
          <p:nvPr/>
        </p:nvPicPr>
        <p:blipFill rotWithShape="1">
          <a:blip r:embed="rId3">
            <a:alphaModFix/>
          </a:blip>
          <a:srcRect/>
          <a:stretch/>
        </p:blipFill>
        <p:spPr>
          <a:xfrm>
            <a:off x="2964873" y="2962275"/>
            <a:ext cx="5652654" cy="3657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 name="Google Shape;196;p15"/>
          <p:cNvSpPr/>
          <p:nvPr/>
        </p:nvSpPr>
        <p:spPr>
          <a:xfrm rot="-5400000" flipH="1">
            <a:off x="2666617" y="-2666188"/>
            <a:ext cx="6858000" cy="12191233"/>
          </a:xfrm>
          <a:prstGeom prst="rect">
            <a:avLst/>
          </a:prstGeom>
          <a:gradFill>
            <a:gsLst>
              <a:gs pos="0">
                <a:schemeClr val="accent1"/>
              </a:gs>
              <a:gs pos="8000">
                <a:schemeClr val="accent1"/>
              </a:gs>
              <a:gs pos="100000">
                <a:srgbClr val="1F3864"/>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15"/>
          <p:cNvSpPr/>
          <p:nvPr/>
        </p:nvSpPr>
        <p:spPr>
          <a:xfrm rot="10800000" flipH="1">
            <a:off x="-2311" y="0"/>
            <a:ext cx="9070846" cy="6857572"/>
          </a:xfrm>
          <a:prstGeom prst="rect">
            <a:avLst/>
          </a:prstGeom>
          <a:gradFill>
            <a:gsLst>
              <a:gs pos="0">
                <a:srgbClr val="000000">
                  <a:alpha val="51764"/>
                </a:srgbClr>
              </a:gs>
              <a:gs pos="8000">
                <a:srgbClr val="000000">
                  <a:alpha val="51764"/>
                </a:srgbClr>
              </a:gs>
              <a:gs pos="100000">
                <a:schemeClr val="accent1"/>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15"/>
          <p:cNvSpPr/>
          <p:nvPr/>
        </p:nvSpPr>
        <p:spPr>
          <a:xfrm rot="-5400000" flipH="1">
            <a:off x="3649491" y="-1685840"/>
            <a:ext cx="4894564" cy="12193546"/>
          </a:xfrm>
          <a:prstGeom prst="rect">
            <a:avLst/>
          </a:prstGeom>
          <a:gradFill>
            <a:gsLst>
              <a:gs pos="0">
                <a:srgbClr val="9CC2E5">
                  <a:alpha val="0"/>
                </a:srgbClr>
              </a:gs>
              <a:gs pos="100000">
                <a:srgbClr val="000000">
                  <a:alpha val="45882"/>
                </a:srgbClr>
              </a:gs>
            </a:gsLst>
            <a:lin ang="1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9" name="Google Shape;199;p15" descr="Diagrama&#10;&#10;Descripción generada automáticamente"/>
          <p:cNvPicPr preferRelativeResize="0"/>
          <p:nvPr/>
        </p:nvPicPr>
        <p:blipFill rotWithShape="1">
          <a:blip r:embed="rId3">
            <a:alphaModFix/>
          </a:blip>
          <a:srcRect/>
          <a:stretch/>
        </p:blipFill>
        <p:spPr>
          <a:xfrm>
            <a:off x="1638300" y="457200"/>
            <a:ext cx="8915400" cy="594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7FE448-8308-BFE7-1111-A4925C860AC4}"/>
              </a:ext>
            </a:extLst>
          </p:cNvPr>
          <p:cNvSpPr>
            <a:spLocks noChangeArrowheads="1"/>
          </p:cNvSpPr>
          <p:nvPr/>
        </p:nvSpPr>
        <p:spPr bwMode="auto">
          <a:xfrm>
            <a:off x="9934631" y="5633085"/>
            <a:ext cx="166391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    </a:t>
            </a: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https://cutt.ly/5ZN9Edg</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spcBef>
                <a:spcPct val="0"/>
              </a:spcBef>
              <a:spcAft>
                <a:spcPts val="60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9AB406F7-AE97-0383-BB85-81470DB3CBCE}"/>
              </a:ext>
            </a:extLst>
          </p:cNvPr>
          <p:cNvPicPr>
            <a:picLocks noChangeAspect="1"/>
          </p:cNvPicPr>
          <p:nvPr/>
        </p:nvPicPr>
        <p:blipFill>
          <a:blip r:embed="rId2"/>
          <a:stretch>
            <a:fillRect/>
          </a:stretch>
        </p:blipFill>
        <p:spPr>
          <a:xfrm>
            <a:off x="1479565" y="639127"/>
            <a:ext cx="8455066" cy="5486400"/>
          </a:xfrm>
          <a:prstGeom prst="rect">
            <a:avLst/>
          </a:prstGeom>
        </p:spPr>
      </p:pic>
    </p:spTree>
    <p:extLst>
      <p:ext uri="{BB962C8B-B14F-4D97-AF65-F5344CB8AC3E}">
        <p14:creationId xmlns:p14="http://schemas.microsoft.com/office/powerpoint/2010/main" val="38130813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818</Words>
  <Application>Microsoft Macintosh PowerPoint</Application>
  <PresentationFormat>Widescreen</PresentationFormat>
  <Paragraphs>71</Paragraphs>
  <Slides>17</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Times</vt:lpstr>
      <vt:lpstr>Times New Roman</vt:lpstr>
      <vt:lpstr>Office Theme</vt:lpstr>
      <vt:lpstr>PowerPoint Presentation</vt:lpstr>
      <vt:lpstr>Análisis estadísticos</vt:lpstr>
      <vt:lpstr>Conceptos básicos</vt:lpstr>
      <vt:lpstr>PowerPoint Presentation</vt:lpstr>
      <vt:lpstr>PowerPoint Presentation</vt:lpstr>
      <vt:lpstr>PowerPoint Presentation</vt:lpstr>
      <vt:lpstr>PowerPoint Presentation</vt:lpstr>
      <vt:lpstr>PowerPoint Presentation</vt:lpstr>
      <vt:lpstr>PowerPoint Presentation</vt:lpstr>
      <vt:lpstr>¿Los datos tiene una distribución normal?</vt:lpstr>
      <vt:lpstr>Prueba de normalidad</vt:lpstr>
      <vt:lpstr>qq-plot</vt:lpstr>
      <vt:lpstr>Density plot: Por Tratamiento</vt:lpstr>
      <vt:lpstr>PowerPoint Presentation</vt:lpstr>
      <vt:lpstr>PowerPoint Presentation</vt:lpstr>
      <vt:lpstr>Análisis estadístico de datos en 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VALENTIN PEREZ HERNANDEZ</dc:creator>
  <cp:lastModifiedBy>Mario Hernández-Guzmán</cp:lastModifiedBy>
  <cp:revision>13</cp:revision>
  <dcterms:created xsi:type="dcterms:W3CDTF">2023-07-06T06:25:13Z</dcterms:created>
  <dcterms:modified xsi:type="dcterms:W3CDTF">2023-07-07T20:16:27Z</dcterms:modified>
</cp:coreProperties>
</file>